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7"/>
  </p:notesMasterIdLst>
  <p:sldIdLst>
    <p:sldId id="256" r:id="rId4"/>
    <p:sldId id="257" r:id="rId5"/>
    <p:sldId id="258" r:id="rId6"/>
    <p:sldId id="321" r:id="rId7"/>
    <p:sldId id="259" r:id="rId8"/>
    <p:sldId id="260" r:id="rId9"/>
    <p:sldId id="261" r:id="rId10"/>
    <p:sldId id="262" r:id="rId11"/>
    <p:sldId id="320" r:id="rId12"/>
    <p:sldId id="384" r:id="rId13"/>
    <p:sldId id="263" r:id="rId14"/>
    <p:sldId id="264" r:id="rId15"/>
    <p:sldId id="265" r:id="rId16"/>
    <p:sldId id="385" r:id="rId17"/>
    <p:sldId id="333" r:id="rId18"/>
    <p:sldId id="266" r:id="rId19"/>
    <p:sldId id="268" r:id="rId20"/>
    <p:sldId id="267" r:id="rId21"/>
    <p:sldId id="269" r:id="rId22"/>
    <p:sldId id="344" r:id="rId23"/>
    <p:sldId id="345" r:id="rId24"/>
    <p:sldId id="298" r:id="rId25"/>
    <p:sldId id="346" r:id="rId26"/>
    <p:sldId id="347" r:id="rId27"/>
    <p:sldId id="348" r:id="rId28"/>
    <p:sldId id="349" r:id="rId29"/>
    <p:sldId id="386" r:id="rId30"/>
    <p:sldId id="393" r:id="rId31"/>
    <p:sldId id="394" r:id="rId32"/>
    <p:sldId id="387" r:id="rId33"/>
    <p:sldId id="388" r:id="rId34"/>
    <p:sldId id="389" r:id="rId35"/>
    <p:sldId id="381" r:id="rId36"/>
    <p:sldId id="279" r:id="rId37"/>
    <p:sldId id="280" r:id="rId38"/>
    <p:sldId id="281" r:id="rId39"/>
    <p:sldId id="325" r:id="rId40"/>
    <p:sldId id="282" r:id="rId41"/>
    <p:sldId id="296" r:id="rId42"/>
    <p:sldId id="285" r:id="rId43"/>
    <p:sldId id="286" r:id="rId44"/>
    <p:sldId id="366" r:id="rId45"/>
    <p:sldId id="367" r:id="rId46"/>
    <p:sldId id="368" r:id="rId47"/>
    <p:sldId id="288" r:id="rId48"/>
    <p:sldId id="324" r:id="rId49"/>
    <p:sldId id="289" r:id="rId50"/>
    <p:sldId id="290" r:id="rId51"/>
    <p:sldId id="322" r:id="rId52"/>
    <p:sldId id="350" r:id="rId53"/>
    <p:sldId id="351" r:id="rId54"/>
    <p:sldId id="365" r:id="rId55"/>
    <p:sldId id="352" r:id="rId56"/>
    <p:sldId id="371" r:id="rId57"/>
    <p:sldId id="323" r:id="rId58"/>
    <p:sldId id="283" r:id="rId59"/>
    <p:sldId id="353" r:id="rId60"/>
    <p:sldId id="302" r:id="rId61"/>
    <p:sldId id="356" r:id="rId62"/>
    <p:sldId id="301" r:id="rId63"/>
    <p:sldId id="358" r:id="rId64"/>
    <p:sldId id="303" r:id="rId65"/>
    <p:sldId id="361" r:id="rId66"/>
    <p:sldId id="357" r:id="rId67"/>
    <p:sldId id="362" r:id="rId68"/>
    <p:sldId id="304" r:id="rId69"/>
    <p:sldId id="306" r:id="rId70"/>
    <p:sldId id="307" r:id="rId71"/>
    <p:sldId id="308" r:id="rId72"/>
    <p:sldId id="359" r:id="rId73"/>
    <p:sldId id="326" r:id="rId74"/>
    <p:sldId id="309" r:id="rId75"/>
    <p:sldId id="327" r:id="rId76"/>
    <p:sldId id="372" r:id="rId77"/>
    <p:sldId id="390" r:id="rId78"/>
    <p:sldId id="331" r:id="rId79"/>
    <p:sldId id="373" r:id="rId80"/>
    <p:sldId id="374" r:id="rId81"/>
    <p:sldId id="330" r:id="rId82"/>
    <p:sldId id="391" r:id="rId83"/>
    <p:sldId id="392" r:id="rId84"/>
    <p:sldId id="360" r:id="rId85"/>
    <p:sldId id="375" r:id="rId86"/>
    <p:sldId id="363" r:id="rId87"/>
    <p:sldId id="377" r:id="rId88"/>
    <p:sldId id="395" r:id="rId89"/>
    <p:sldId id="328" r:id="rId90"/>
    <p:sldId id="314" r:id="rId91"/>
    <p:sldId id="316" r:id="rId92"/>
    <p:sldId id="317" r:id="rId93"/>
    <p:sldId id="318" r:id="rId94"/>
    <p:sldId id="319" r:id="rId95"/>
    <p:sldId id="329"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77413" autoAdjust="0"/>
  </p:normalViewPr>
  <p:slideViewPr>
    <p:cSldViewPr snapToGrid="0">
      <p:cViewPr varScale="1">
        <p:scale>
          <a:sx n="76" d="100"/>
          <a:sy n="76" d="100"/>
        </p:scale>
        <p:origin x="99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0-08-06T01:39:19.212"/>
    </inkml:context>
    <inkml:brush xml:id="br0">
      <inkml:brushProperty name="width" value="0.05292" units="cm"/>
      <inkml:brushProperty name="height" value="0.05292" units="cm"/>
      <inkml:brushProperty name="color" value="#FF0000"/>
    </inkml:brush>
  </inkml:definitions>
  <inkml:trace contextRef="#ctx0" brushRef="#br0">16288 8444 0,'0'0'16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1252563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7083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 Local DNS servers need not be local. They may or may not be set up in the local network. Google Public DNS is a DNS service offered by Google, serving any host on the Internet.</a:t>
            </a:r>
          </a:p>
        </p:txBody>
      </p:sp>
    </p:spTree>
    <p:extLst>
      <p:ext uri="{BB962C8B-B14F-4D97-AF65-F5344CB8AC3E}">
        <p14:creationId xmlns:p14="http://schemas.microsoft.com/office/powerpoint/2010/main" val="359384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02685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92218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7173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7201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702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3356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526981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3469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85750" indent="-285750"/>
            <a:r>
              <a:rPr lang="en-GB" b="1" dirty="0">
                <a:solidFill>
                  <a:schemeClr val="dk1"/>
                </a:solidFill>
              </a:rPr>
              <a:t>Attacks on user machines : </a:t>
            </a:r>
            <a:r>
              <a:rPr lang="en-GB" dirty="0">
                <a:solidFill>
                  <a:srgbClr val="000000"/>
                </a:solidFill>
              </a:rPr>
              <a:t>When the user machine sends out a DNS query to its local DNS server, attacker can immediately send a spoofed reply, using local DNS as its source IP address. Attackers can put any arbitrary IP address in the reply.</a:t>
            </a:r>
          </a:p>
          <a:p>
            <a:pPr marL="285750" indent="-285750"/>
            <a:r>
              <a:rPr lang="en-GB" b="1" dirty="0">
                <a:solidFill>
                  <a:srgbClr val="000000"/>
                </a:solidFill>
              </a:rPr>
              <a:t>Attacks on local DNS server : Cache Poisoning attack : </a:t>
            </a:r>
            <a:r>
              <a:rPr lang="en-GB" dirty="0">
                <a:solidFill>
                  <a:srgbClr val="000000"/>
                </a:solidFill>
              </a:rPr>
              <a:t>When the local DNS server sends out iterative queries to get an answer from the DNS servers on the Internet, attackers can send out spoofed replies to the local DNS server. They get accepted as long as they arrive before the actual replies. This is called DNS cache poisoning.</a:t>
            </a:r>
          </a:p>
          <a:p>
            <a:pPr marL="0" lvl="0" indent="0">
              <a:spcBef>
                <a:spcPts val="0"/>
              </a:spcBef>
              <a:buNone/>
            </a:pPr>
            <a:endParaRPr dirty="0"/>
          </a:p>
        </p:txBody>
      </p:sp>
    </p:spTree>
    <p:extLst>
      <p:ext uri="{BB962C8B-B14F-4D97-AF65-F5344CB8AC3E}">
        <p14:creationId xmlns:p14="http://schemas.microsoft.com/office/powerpoint/2010/main" val="265757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1607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7554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4699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397731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65084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815248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08854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43733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07843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Twysw.example.com is a random name</a:t>
            </a:r>
          </a:p>
          <a:p>
            <a:pPr marL="0" lvl="0" indent="0">
              <a:spcBef>
                <a:spcPts val="0"/>
              </a:spcBef>
              <a:buNone/>
            </a:pPr>
            <a:r>
              <a:rPr lang="en-GB" dirty="0">
                <a:solidFill>
                  <a:schemeClr val="dk1"/>
                </a:solidFill>
              </a:rPr>
              <a:t>While Apollo waits for the reply, the attacker  floods Apollo with a stream of spoofed DNS replies each with a different transaction ID and UDP destination port. The attacker also provides an NS record showing </a:t>
            </a:r>
            <a:r>
              <a:rPr lang="en-GB" i="1" dirty="0">
                <a:solidFill>
                  <a:schemeClr val="dk1"/>
                </a:solidFill>
              </a:rPr>
              <a:t>ns.attacker32.com</a:t>
            </a:r>
            <a:r>
              <a:rPr lang="en-GB" dirty="0">
                <a:solidFill>
                  <a:schemeClr val="dk1"/>
                </a:solidFill>
              </a:rPr>
              <a:t> as the nameserver</a:t>
            </a:r>
            <a:r>
              <a:rPr lang="en-US" dirty="0"/>
              <a:t>. A</a:t>
            </a:r>
            <a:r>
              <a:rPr lang="en-US" baseline="0" dirty="0"/>
              <a:t> different name will be used in the next attempt.</a:t>
            </a:r>
          </a:p>
          <a:p>
            <a:pPr marL="0" lvl="0" indent="0">
              <a:spcBef>
                <a:spcPts val="0"/>
              </a:spcBef>
              <a:buNone/>
            </a:pPr>
            <a:endParaRPr lang="en-US" baseline="0" dirty="0"/>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GB" dirty="0">
                <a:solidFill>
                  <a:schemeClr val="dk1"/>
                </a:solidFill>
              </a:rPr>
              <a:t>If the spoofed DNS response fails, the attacker will go back to the first step and repeat the steps but with a different hostname. This defeats cache effect.</a:t>
            </a:r>
          </a:p>
          <a:p>
            <a:pPr marL="0" lvl="0" indent="0">
              <a:spcBef>
                <a:spcPts val="0"/>
              </a:spcBef>
              <a:buNone/>
            </a:pPr>
            <a:endParaRPr dirty="0"/>
          </a:p>
        </p:txBody>
      </p:sp>
    </p:spTree>
    <p:extLst>
      <p:ext uri="{BB962C8B-B14F-4D97-AF65-F5344CB8AC3E}">
        <p14:creationId xmlns:p14="http://schemas.microsoft.com/office/powerpoint/2010/main" val="200765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Three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Lying about the authority section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Lying about the additional section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Lying about the answer section</a:t>
            </a:r>
          </a:p>
          <a:p>
            <a:pPr marL="0" lvl="0" indent="0">
              <a:spcBef>
                <a:spcPts val="0"/>
              </a:spcBef>
              <a:buNone/>
            </a:pPr>
            <a:endParaRPr dirty="0"/>
          </a:p>
        </p:txBody>
      </p:sp>
    </p:spTree>
    <p:extLst>
      <p:ext uri="{BB962C8B-B14F-4D97-AF65-F5344CB8AC3E}">
        <p14:creationId xmlns:p14="http://schemas.microsoft.com/office/powerpoint/2010/main" val="238002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7899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81600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GB" sz="1100" dirty="0"/>
              <a:t>When answering the query about </a:t>
            </a:r>
            <a:r>
              <a:rPr lang="en-GB" sz="1100" u="sng" dirty="0">
                <a:solidFill>
                  <a:schemeClr val="hlink"/>
                </a:solidFill>
              </a:rPr>
              <a:t>www.attacker32.com</a:t>
            </a:r>
            <a:r>
              <a:rPr lang="en-GB" sz="1100" dirty="0"/>
              <a:t>, the authoritative nameserver tells the client IP addresses for some popular domain names.</a:t>
            </a:r>
          </a:p>
          <a:p>
            <a:pPr marL="0" lvl="0" indent="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GB" sz="1100" dirty="0"/>
              <a:t>If the fake information is accepted by the client (local DNS server), DNS cache will be poisoned with these fraudulent IP addresses.</a:t>
            </a:r>
          </a:p>
          <a:p>
            <a:pPr marL="0" lvl="0" indent="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GB" sz="1100" dirty="0"/>
              <a:t>As the information is out of zone, it will be discarded by the client.</a:t>
            </a:r>
          </a:p>
          <a:p>
            <a:pPr marL="0" lvl="0" indent="0">
              <a:spcBef>
                <a:spcPts val="0"/>
              </a:spcBef>
              <a:buNone/>
            </a:pPr>
            <a:endParaRPr dirty="0"/>
          </a:p>
        </p:txBody>
      </p:sp>
    </p:spTree>
    <p:extLst>
      <p:ext uri="{BB962C8B-B14F-4D97-AF65-F5344CB8AC3E}">
        <p14:creationId xmlns:p14="http://schemas.microsoft.com/office/powerpoint/2010/main" val="379357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5411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a:t>
            </a:r>
            <a:r>
              <a:rPr lang="en-US"/>
              <a:t>since facebook.com </a:t>
            </a:r>
            <a:r>
              <a:rPr lang="en-US" dirty="0"/>
              <a:t>is a subdomain within the .com zone</a:t>
            </a:r>
          </a:p>
        </p:txBody>
      </p:sp>
    </p:spTree>
    <p:extLst>
      <p:ext uri="{BB962C8B-B14F-4D97-AF65-F5344CB8AC3E}">
        <p14:creationId xmlns:p14="http://schemas.microsoft.com/office/powerpoint/2010/main" val="2090031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17503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87968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49897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11378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15106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21993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44021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66476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7253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7489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6100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29373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5861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DNS root servers use IP </a:t>
            </a:r>
            <a:r>
              <a:rPr lang="en-US" dirty="0" err="1"/>
              <a:t>Anycast</a:t>
            </a:r>
            <a:r>
              <a:rPr lang="en-US" dirty="0"/>
              <a:t> to improve its scalability, which is essential against </a:t>
            </a:r>
            <a:r>
              <a:rPr lang="en-US" dirty="0" err="1"/>
              <a:t>DDoS</a:t>
            </a:r>
            <a:r>
              <a:rPr lang="en-US" dirty="0"/>
              <a:t> attacks. IP </a:t>
            </a:r>
            <a:r>
              <a:rPr lang="en-US" dirty="0" err="1"/>
              <a:t>Anycast</a:t>
            </a:r>
            <a:r>
              <a:rPr lang="en-US" dirty="0"/>
              <a:t> allows many computers to share the same IP address.</a:t>
            </a:r>
            <a:endParaRPr dirty="0"/>
          </a:p>
        </p:txBody>
      </p:sp>
    </p:spTree>
    <p:extLst>
      <p:ext uri="{BB962C8B-B14F-4D97-AF65-F5344CB8AC3E}">
        <p14:creationId xmlns:p14="http://schemas.microsoft.com/office/powerpoint/2010/main" val="280401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543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7443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E7A8-C1C6-446B-8B86-C9E3524AB16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223EF74-424A-432A-B4D1-96F793AD498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BD108D-D6F4-48C0-B7FF-F113BB540AF0}"/>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02583FD4-D4E8-4D83-A0C3-6A9D0BDF8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7C5BC-A918-4319-8861-A354FA15560D}"/>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429146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2D9F-174A-47DC-BB3F-D6389B69E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E27189-3D08-4160-B072-B5A41B63C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22788-81D9-4A1B-9B5E-681860AA5EED}"/>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968F042D-3726-443D-906D-2CCBDEDB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523C0-0FE8-4E2F-8716-C58184B8E294}"/>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10632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5379-4C97-4589-8E5B-C924CA4E1E1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A8AEDA2-C1D1-4C51-9618-7B4C1608EB6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40483A-80C5-4080-BD15-208AAFDF4EC6}"/>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C7731B75-7C11-40A6-9377-0A2AD2FC8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A53CC-A718-49FA-A98B-6930320606C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3362218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58DB-B5A5-4AB6-B554-654B365EE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E9DBA-3421-4594-9728-4DB0A9BEFC4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2D180B-77CE-4A0F-9461-23865D953F7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EEB187-607C-46C2-B6C2-B7B3D6A8E6F2}"/>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6" name="Footer Placeholder 5">
            <a:extLst>
              <a:ext uri="{FF2B5EF4-FFF2-40B4-BE49-F238E27FC236}">
                <a16:creationId xmlns:a16="http://schemas.microsoft.com/office/drawing/2014/main" id="{282F48FA-29E4-4A95-8651-8921E3444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20D84-DDCB-4DF9-8BBF-35084D741429}"/>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693237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237A-F6F6-40A7-A1B7-783D3E94DE9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CBDCB-9C52-4935-A4E0-0A53325341C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40A6B-D3C2-4127-9E4C-3C1E73F8758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704B6-8333-469C-9D7A-F45966ABAE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33F35-E763-4C3C-B631-85579B9BF9D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8F55D-FB50-4D2D-B050-D48E70E02208}"/>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8" name="Footer Placeholder 7">
            <a:extLst>
              <a:ext uri="{FF2B5EF4-FFF2-40B4-BE49-F238E27FC236}">
                <a16:creationId xmlns:a16="http://schemas.microsoft.com/office/drawing/2014/main" id="{AE767C13-7463-4B0E-9D61-D91D6A01F0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3044D-314E-4936-AF56-86AB2CEB565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3621467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58AA-9F0B-4300-8026-CD36D937A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00B38-1C64-4C0D-BA61-913C55A6E74B}"/>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4" name="Footer Placeholder 3">
            <a:extLst>
              <a:ext uri="{FF2B5EF4-FFF2-40B4-BE49-F238E27FC236}">
                <a16:creationId xmlns:a16="http://schemas.microsoft.com/office/drawing/2014/main" id="{44BA7C7D-7F8F-44C6-A314-26C92798E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37000-E687-4998-AD85-915D34273515}"/>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742932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3E121-E708-4762-854B-6CE3CCF8EE9F}"/>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3" name="Footer Placeholder 2">
            <a:extLst>
              <a:ext uri="{FF2B5EF4-FFF2-40B4-BE49-F238E27FC236}">
                <a16:creationId xmlns:a16="http://schemas.microsoft.com/office/drawing/2014/main" id="{2AD602B8-A314-4E9E-9306-BE4EBCE492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29396C-9BEB-48EB-8B07-92CAB5EC32BC}"/>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925732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302E-1FB6-43BA-9CD0-F6913BA5B07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A6F68A9-376E-43AE-B2C5-60E0BFC8120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B44ED-E5F1-411B-A86E-A38BB298E72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6950AB-162A-42DF-82B0-158D19587352}"/>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6" name="Footer Placeholder 5">
            <a:extLst>
              <a:ext uri="{FF2B5EF4-FFF2-40B4-BE49-F238E27FC236}">
                <a16:creationId xmlns:a16="http://schemas.microsoft.com/office/drawing/2014/main" id="{D633CC58-293A-47BF-B413-ACD4495E5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04783-0975-4922-8836-2EADF82952F2}"/>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01701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9234-A1C4-409A-8223-E6A9AF8D480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55D431-06F1-4D69-847C-49463473B23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DDC826-3EC4-4CBB-B545-A78FAAFBF4A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FE660E-88F9-403C-B64B-4F6217E02A97}"/>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6" name="Footer Placeholder 5">
            <a:extLst>
              <a:ext uri="{FF2B5EF4-FFF2-40B4-BE49-F238E27FC236}">
                <a16:creationId xmlns:a16="http://schemas.microsoft.com/office/drawing/2014/main" id="{E9B04DDC-C02B-40AA-98A7-5E4717392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08AAE-43CB-444A-B14C-8BFEE6BBAE2B}"/>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959442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FB3B-2D69-4F72-95EF-F2D7A53F79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F1DA5-E59D-4BBB-B2DE-93E08C5C0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ED658-33FC-4EB5-9135-6E8CA6DE5D81}"/>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C7FAA106-C63D-4644-82F7-0E99FB902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9AF4A-981E-4C2A-B658-C0902B75CA88}"/>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294697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C12A1-7E80-4C5A-AC66-4D29B3CE9E8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66F6ED-FFAB-43D4-BB01-C468B5CF1AE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EE472-18C5-4611-A289-CBB3445F7967}"/>
              </a:ext>
            </a:extLst>
          </p:cNvPr>
          <p:cNvSpPr>
            <a:spLocks noGrp="1"/>
          </p:cNvSpPr>
          <p:nvPr>
            <p:ph type="dt" sz="half" idx="10"/>
          </p:nvPr>
        </p:nvSpPr>
        <p:spPr/>
        <p:txBody>
          <a:body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2E7A70BE-C8F0-4E11-8ADE-EE171DB10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996E7-A900-44DA-8C35-35870B963913}"/>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458737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501681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583902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858783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586353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80033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Date Placeholder 2"/>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62406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323021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4177370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327691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277135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4507903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925733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3AD48F-17BE-4DDE-8FBE-21F92BFC6A8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01F6F-A132-4CF2-93E4-1B13C38D107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1754D-E828-48E7-8DEF-FE78923581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AE3139F-4758-4742-A141-DA56C55AD0AB}" type="datetimeFigureOut">
              <a:rPr lang="en-US" smtClean="0"/>
              <a:t>3/24/2024</a:t>
            </a:fld>
            <a:endParaRPr lang="en-US"/>
          </a:p>
        </p:txBody>
      </p:sp>
      <p:sp>
        <p:nvSpPr>
          <p:cNvPr id="5" name="Footer Placeholder 4">
            <a:extLst>
              <a:ext uri="{FF2B5EF4-FFF2-40B4-BE49-F238E27FC236}">
                <a16:creationId xmlns:a16="http://schemas.microsoft.com/office/drawing/2014/main" id="{AFA18EAB-494D-4557-AEA1-909273929E1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3F186-9431-4727-A5BB-DAC4962BE5E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EAD3903-1893-4005-8615-56A1122C7694}" type="slidenum">
              <a:rPr lang="en-US" smtClean="0"/>
              <a:t>‹#›</a:t>
            </a:fld>
            <a:endParaRPr lang="en-US"/>
          </a:p>
        </p:txBody>
      </p:sp>
    </p:spTree>
    <p:extLst>
      <p:ext uri="{BB962C8B-B14F-4D97-AF65-F5344CB8AC3E}">
        <p14:creationId xmlns:p14="http://schemas.microsoft.com/office/powerpoint/2010/main" val="1880148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0F1021-B266-43B3-BDEC-DFA811CAEF20}" type="datetimeFigureOut">
              <a:rPr lang="en-US" smtClean="0"/>
              <a:t>3/24/2024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903F50-6C8B-4DF5-9707-78408FB2F531}" type="slidenum">
              <a:rPr lang="en-US" smtClean="0"/>
              <a:t>‹#›</a:t>
            </a:fld>
            <a:endParaRPr lang="en-US" dirty="0"/>
          </a:p>
        </p:txBody>
      </p:sp>
    </p:spTree>
    <p:extLst>
      <p:ext uri="{BB962C8B-B14F-4D97-AF65-F5344CB8AC3E}">
        <p14:creationId xmlns:p14="http://schemas.microsoft.com/office/powerpoint/2010/main" val="16921822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nternic.net/domain/root.zone"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tmp"/><Relationship Id="rId4" Type="http://schemas.openxmlformats.org/officeDocument/2006/relationships/image" Target="../media/image15.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example.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bank32.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0.emf"/><Relationship Id="rId4" Type="http://schemas.openxmlformats.org/officeDocument/2006/relationships/customXml" Target="../ink/ink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24.xml"/><Relationship Id="rId4" Type="http://schemas.openxmlformats.org/officeDocument/2006/relationships/image" Target="../media/image78.tmp"/></Relationships>
</file>

<file path=ppt/slides/_rels/slide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emf"/><Relationship Id="rId1" Type="http://schemas.openxmlformats.org/officeDocument/2006/relationships/slideLayout" Target="../slideLayouts/slideLayout3.xml"/><Relationship Id="rId5" Type="http://schemas.openxmlformats.org/officeDocument/2006/relationships/image" Target="../media/image82.emf"/><Relationship Id="rId4" Type="http://schemas.openxmlformats.org/officeDocument/2006/relationships/image" Target="../media/image8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internic.net/domain/root.zo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tmp"/></Relationships>
</file>

<file path=ppt/slides/_rels/slide80.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marL="0" lvl="0" indent="0">
              <a:spcBef>
                <a:spcPts val="0"/>
              </a:spcBef>
              <a:buNone/>
            </a:pPr>
            <a:r>
              <a:rPr lang="en-GB"/>
              <a:t>DNS and Attacks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C502-569C-F781-998C-D74A1B36C0B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DNS Root Server and Politics</a:t>
            </a:r>
          </a:p>
        </p:txBody>
      </p:sp>
      <p:pic>
        <p:nvPicPr>
          <p:cNvPr id="5" name="Content Placeholder 4">
            <a:extLst>
              <a:ext uri="{FF2B5EF4-FFF2-40B4-BE49-F238E27FC236}">
                <a16:creationId xmlns:a16="http://schemas.microsoft.com/office/drawing/2014/main" id="{39096D2C-18A1-B7C4-1A61-3E1619649355}"/>
              </a:ext>
            </a:extLst>
          </p:cNvPr>
          <p:cNvPicPr>
            <a:picLocks noGrp="1" noChangeAspect="1"/>
          </p:cNvPicPr>
          <p:nvPr>
            <p:ph idx="1"/>
          </p:nvPr>
        </p:nvPicPr>
        <p:blipFill>
          <a:blip r:embed="rId2"/>
          <a:stretch>
            <a:fillRect/>
          </a:stretch>
        </p:blipFill>
        <p:spPr>
          <a:xfrm>
            <a:off x="571500" y="1100766"/>
            <a:ext cx="5257800" cy="1708370"/>
          </a:xfrm>
        </p:spPr>
      </p:pic>
      <p:pic>
        <p:nvPicPr>
          <p:cNvPr id="7" name="Picture 6">
            <a:extLst>
              <a:ext uri="{FF2B5EF4-FFF2-40B4-BE49-F238E27FC236}">
                <a16:creationId xmlns:a16="http://schemas.microsoft.com/office/drawing/2014/main" id="{98B534A7-5451-C9E4-F3FA-B853A3B69181}"/>
              </a:ext>
            </a:extLst>
          </p:cNvPr>
          <p:cNvPicPr>
            <a:picLocks noChangeAspect="1"/>
          </p:cNvPicPr>
          <p:nvPr/>
        </p:nvPicPr>
        <p:blipFill>
          <a:blip r:embed="rId3"/>
          <a:stretch>
            <a:fillRect/>
          </a:stretch>
        </p:blipFill>
        <p:spPr>
          <a:xfrm>
            <a:off x="571500" y="2971800"/>
            <a:ext cx="5257800" cy="1715832"/>
          </a:xfrm>
          <a:prstGeom prst="rect">
            <a:avLst/>
          </a:prstGeom>
        </p:spPr>
      </p:pic>
    </p:spTree>
    <p:extLst>
      <p:ext uri="{BB962C8B-B14F-4D97-AF65-F5344CB8AC3E}">
        <p14:creationId xmlns:p14="http://schemas.microsoft.com/office/powerpoint/2010/main" val="79609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DNS Query Process</a:t>
            </a:r>
          </a:p>
        </p:txBody>
      </p:sp>
      <p:pic>
        <p:nvPicPr>
          <p:cNvPr id="100" name="Shape 100"/>
          <p:cNvPicPr preferRelativeResize="0"/>
          <p:nvPr/>
        </p:nvPicPr>
        <p:blipFill>
          <a:blip r:embed="rId3">
            <a:alphaModFix/>
          </a:blip>
          <a:stretch>
            <a:fillRect/>
          </a:stretch>
        </p:blipFill>
        <p:spPr>
          <a:xfrm>
            <a:off x="584550" y="1170125"/>
            <a:ext cx="7410376" cy="344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Local DNS Files</a:t>
            </a:r>
          </a:p>
        </p:txBody>
      </p:sp>
      <p:sp>
        <p:nvSpPr>
          <p:cNvPr id="106" name="Shape 106"/>
          <p:cNvSpPr txBox="1">
            <a:spLocks noGrp="1"/>
          </p:cNvSpPr>
          <p:nvPr>
            <p:ph type="body" idx="1"/>
          </p:nvPr>
        </p:nvSpPr>
        <p:spPr>
          <a:xfrm>
            <a:off x="311700" y="1374598"/>
            <a:ext cx="8628100" cy="3335425"/>
          </a:xfrm>
          <a:prstGeom prst="rect">
            <a:avLst/>
          </a:prstGeom>
        </p:spPr>
        <p:txBody>
          <a:bodyPr wrap="square" lIns="91425" tIns="91425" rIns="91425" bIns="91425" anchor="t" anchorCtr="0">
            <a:noAutofit/>
          </a:bodyPr>
          <a:lstStyle/>
          <a:p>
            <a:pPr marL="400050" indent="-285750">
              <a:buClr>
                <a:srgbClr val="000000"/>
              </a:buClr>
            </a:pPr>
            <a:r>
              <a:rPr lang="en-GB" b="1" dirty="0">
                <a:solidFill>
                  <a:srgbClr val="0070C0"/>
                </a:solidFill>
                <a:latin typeface="Courier New" panose="02070309020205020404" pitchFamily="49" charset="0"/>
                <a:cs typeface="Courier New" panose="02070309020205020404" pitchFamily="49" charset="0"/>
              </a:rPr>
              <a:t>/</a:t>
            </a:r>
            <a:r>
              <a:rPr lang="en-GB" b="1" dirty="0" err="1">
                <a:solidFill>
                  <a:srgbClr val="0070C0"/>
                </a:solidFill>
                <a:latin typeface="Courier New" panose="02070309020205020404" pitchFamily="49" charset="0"/>
                <a:cs typeface="Courier New" panose="02070309020205020404" pitchFamily="49" charset="0"/>
              </a:rPr>
              <a:t>etc</a:t>
            </a:r>
            <a:r>
              <a:rPr lang="en-GB" b="1" dirty="0">
                <a:solidFill>
                  <a:srgbClr val="0070C0"/>
                </a:solidFill>
                <a:latin typeface="Courier New" panose="02070309020205020404" pitchFamily="49" charset="0"/>
                <a:cs typeface="Courier New" panose="02070309020205020404" pitchFamily="49" charset="0"/>
              </a:rPr>
              <a:t>/hosts</a:t>
            </a:r>
            <a:r>
              <a:rPr lang="en-GB" dirty="0">
                <a:solidFill>
                  <a:srgbClr val="000000"/>
                </a:solidFill>
              </a:rPr>
              <a:t>: stores IP addresses for some hostnames. Before machine contacts the local DNS servers, it first looks into this file for the IP address.</a:t>
            </a:r>
          </a:p>
          <a:p>
            <a:pPr marL="400050" indent="-285750">
              <a:buClr>
                <a:srgbClr val="000000"/>
              </a:buClr>
            </a:pPr>
            <a:endParaRPr lang="en-GB" dirty="0">
              <a:solidFill>
                <a:srgbClr val="000000"/>
              </a:solidFill>
              <a:latin typeface="Courier New" panose="02070309020205020404" pitchFamily="49" charset="0"/>
              <a:cs typeface="Courier New" panose="02070309020205020404" pitchFamily="49" charset="0"/>
            </a:endParaRPr>
          </a:p>
          <a:p>
            <a:pPr marL="400050" indent="-285750">
              <a:buClr>
                <a:srgbClr val="000000"/>
              </a:buClr>
            </a:pPr>
            <a:endParaRPr lang="en-GB" dirty="0">
              <a:latin typeface="Courier New" panose="02070309020205020404" pitchFamily="49" charset="0"/>
              <a:cs typeface="Courier New" panose="02070309020205020404" pitchFamily="49" charset="0"/>
            </a:endParaRPr>
          </a:p>
          <a:p>
            <a:pPr marL="400050" indent="-285750">
              <a:buClr>
                <a:srgbClr val="000000"/>
              </a:buClr>
            </a:pPr>
            <a:r>
              <a:rPr lang="en-GB" dirty="0">
                <a:solidFill>
                  <a:schemeClr val="tx1"/>
                </a:solidFill>
                <a:latin typeface="Courier New" panose="02070309020205020404" pitchFamily="49" charset="0"/>
                <a:cs typeface="Courier New" panose="02070309020205020404" pitchFamily="49" charset="0"/>
              </a:rPr>
              <a:t>On Windows machine, it is stored at</a:t>
            </a:r>
            <a:r>
              <a:rPr lang="en-GB" dirty="0">
                <a:solidFill>
                  <a:srgbClr val="0070C0"/>
                </a:solidFill>
                <a:latin typeface="Courier New" panose="02070309020205020404" pitchFamily="49" charset="0"/>
                <a:cs typeface="Courier New" panose="02070309020205020404" pitchFamily="49" charset="0"/>
              </a:rPr>
              <a:t> </a:t>
            </a:r>
            <a:r>
              <a:rPr lang="en-GB" b="1" dirty="0">
                <a:solidFill>
                  <a:srgbClr val="0070C0"/>
                </a:solidFill>
                <a:latin typeface="Courier New" panose="02070309020205020404" pitchFamily="49" charset="0"/>
                <a:cs typeface="Courier New" panose="02070309020205020404" pitchFamily="49" charset="0"/>
              </a:rPr>
              <a:t>C:\WINDOWS\System32\drivers\etc\hosts</a:t>
            </a:r>
          </a:p>
          <a:p>
            <a:pPr marL="400050" indent="-285750">
              <a:buClr>
                <a:srgbClr val="000000"/>
              </a:buClr>
            </a:pPr>
            <a:r>
              <a:rPr lang="en-GB" b="1" dirty="0">
                <a:solidFill>
                  <a:srgbClr val="0070C0"/>
                </a:solidFill>
                <a:latin typeface="Courier New" panose="02070309020205020404" pitchFamily="49" charset="0"/>
                <a:cs typeface="Courier New" panose="02070309020205020404" pitchFamily="49" charset="0"/>
              </a:rPr>
              <a:t>/etc/</a:t>
            </a:r>
            <a:r>
              <a:rPr lang="en-GB" b="1" dirty="0" err="1">
                <a:solidFill>
                  <a:srgbClr val="0070C0"/>
                </a:solidFill>
                <a:latin typeface="Courier New" panose="02070309020205020404" pitchFamily="49" charset="0"/>
                <a:cs typeface="Courier New" panose="02070309020205020404" pitchFamily="49" charset="0"/>
              </a:rPr>
              <a:t>resolv.conf</a:t>
            </a:r>
            <a:r>
              <a:rPr lang="en-GB" dirty="0"/>
              <a:t>: provide information to the machine’s DNS resolver about the IP address of the local DNS server. The IP address of the local DNS server provided by DHCP is also stored here.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997" y="2282620"/>
            <a:ext cx="4248745" cy="8976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Local DNS Server and Iterative Query Process</a:t>
            </a:r>
          </a:p>
        </p:txBody>
      </p:sp>
      <p:sp>
        <p:nvSpPr>
          <p:cNvPr id="117" name="Shape 117"/>
          <p:cNvSpPr txBox="1"/>
          <p:nvPr/>
        </p:nvSpPr>
        <p:spPr>
          <a:xfrm>
            <a:off x="5509925" y="1271175"/>
            <a:ext cx="3474300" cy="3528600"/>
          </a:xfrm>
          <a:prstGeom prst="rect">
            <a:avLst/>
          </a:prstGeom>
          <a:noFill/>
          <a:ln>
            <a:noFill/>
          </a:ln>
        </p:spPr>
        <p:txBody>
          <a:bodyPr wrap="square" lIns="91425" tIns="91425" rIns="91425" bIns="91425" anchor="t" anchorCtr="0">
            <a:noAutofit/>
          </a:bodyPr>
          <a:lstStyle/>
          <a:p>
            <a:pPr marL="457200" lvl="0" indent="-342900">
              <a:spcBef>
                <a:spcPts val="0"/>
              </a:spcBef>
              <a:buSzPts val="1800"/>
              <a:buChar char="●"/>
            </a:pPr>
            <a:r>
              <a:rPr lang="en-GB" sz="1800" dirty="0"/>
              <a:t>The iterative process starts from the ROOT Server. If it doesn’t know the IP address, it sends back the IP address of the nameservers of the next level server (.NET server) and then the last level server (example.net) which provides the answer.</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73" y="1096135"/>
            <a:ext cx="5206647" cy="3475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849F-9624-F66F-5696-8CD160B48919}"/>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How Local DNS Server Get Root Server's IP </a:t>
            </a:r>
          </a:p>
        </p:txBody>
      </p:sp>
      <p:pic>
        <p:nvPicPr>
          <p:cNvPr id="5" name="Content Placeholder 4">
            <a:extLst>
              <a:ext uri="{FF2B5EF4-FFF2-40B4-BE49-F238E27FC236}">
                <a16:creationId xmlns:a16="http://schemas.microsoft.com/office/drawing/2014/main" id="{A8BF288A-1D91-AEB1-E4DB-B6EF9E9C980C}"/>
              </a:ext>
            </a:extLst>
          </p:cNvPr>
          <p:cNvPicPr>
            <a:picLocks noGrp="1" noChangeAspect="1"/>
          </p:cNvPicPr>
          <p:nvPr>
            <p:ph idx="1"/>
          </p:nvPr>
        </p:nvPicPr>
        <p:blipFill>
          <a:blip r:embed="rId2"/>
          <a:stretch>
            <a:fillRect/>
          </a:stretch>
        </p:blipFill>
        <p:spPr>
          <a:xfrm>
            <a:off x="457201" y="1200150"/>
            <a:ext cx="5737232" cy="1214607"/>
          </a:xfrm>
        </p:spPr>
      </p:pic>
      <p:pic>
        <p:nvPicPr>
          <p:cNvPr id="7" name="Picture 6">
            <a:extLst>
              <a:ext uri="{FF2B5EF4-FFF2-40B4-BE49-F238E27FC236}">
                <a16:creationId xmlns:a16="http://schemas.microsoft.com/office/drawing/2014/main" id="{F1541810-F149-4EF1-B33D-E0AA721D9048}"/>
              </a:ext>
            </a:extLst>
          </p:cNvPr>
          <p:cNvPicPr>
            <a:picLocks noChangeAspect="1"/>
          </p:cNvPicPr>
          <p:nvPr/>
        </p:nvPicPr>
        <p:blipFill>
          <a:blip r:embed="rId3"/>
          <a:stretch>
            <a:fillRect/>
          </a:stretch>
        </p:blipFill>
        <p:spPr>
          <a:xfrm>
            <a:off x="457200" y="2485501"/>
            <a:ext cx="4914900" cy="2331567"/>
          </a:xfrm>
          <a:prstGeom prst="rect">
            <a:avLst/>
          </a:prstGeom>
        </p:spPr>
      </p:pic>
    </p:spTree>
    <p:extLst>
      <p:ext uri="{BB962C8B-B14F-4D97-AF65-F5344CB8AC3E}">
        <p14:creationId xmlns:p14="http://schemas.microsoft.com/office/powerpoint/2010/main" val="254490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Root Zone File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hlinkClick r:id="rId2"/>
              </a:rPr>
              <a:t>https://www.internic.net/domain/root.zone</a:t>
            </a:r>
            <a:endParaRPr lang="en-US"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943797"/>
            <a:ext cx="7517510" cy="2911969"/>
          </a:xfrm>
          <a:prstGeom prst="rect">
            <a:avLst/>
          </a:prstGeom>
        </p:spPr>
      </p:pic>
    </p:spTree>
    <p:extLst>
      <p:ext uri="{BB962C8B-B14F-4D97-AF65-F5344CB8AC3E}">
        <p14:creationId xmlns:p14="http://schemas.microsoft.com/office/powerpoint/2010/main" val="151708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Emulating Local DNS Server (Step 1: Ask ROOT)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39" y="1709711"/>
            <a:ext cx="6599462" cy="2888167"/>
          </a:xfrm>
          <a:prstGeom prst="rect">
            <a:avLst/>
          </a:prstGeom>
        </p:spPr>
      </p:pic>
      <p:sp>
        <p:nvSpPr>
          <p:cNvPr id="4" name="TextBox 3"/>
          <p:cNvSpPr txBox="1"/>
          <p:nvPr/>
        </p:nvSpPr>
        <p:spPr>
          <a:xfrm>
            <a:off x="4325113" y="1243025"/>
            <a:ext cx="3575018" cy="338554"/>
          </a:xfrm>
          <a:prstGeom prst="rect">
            <a:avLst/>
          </a:prstGeom>
          <a:noFill/>
        </p:spPr>
        <p:txBody>
          <a:bodyPr wrap="none" rtlCol="0">
            <a:spAutoFit/>
          </a:bodyPr>
          <a:lstStyle/>
          <a:p>
            <a:r>
              <a:rPr lang="en-US" sz="1600" dirty="0"/>
              <a:t>Directly send the query to this server.</a:t>
            </a:r>
          </a:p>
        </p:txBody>
      </p:sp>
      <p:sp>
        <p:nvSpPr>
          <p:cNvPr id="5" name="Right Arrow 4"/>
          <p:cNvSpPr/>
          <p:nvPr/>
        </p:nvSpPr>
        <p:spPr>
          <a:xfrm rot="9794900">
            <a:off x="3761116" y="1488388"/>
            <a:ext cx="552091" cy="16390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432649" y="1932317"/>
            <a:ext cx="178566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315199" y="1992702"/>
            <a:ext cx="1517101" cy="1077218"/>
          </a:xfrm>
          <a:prstGeom prst="rect">
            <a:avLst/>
          </a:prstGeom>
          <a:noFill/>
        </p:spPr>
        <p:txBody>
          <a:bodyPr wrap="square" rtlCol="0">
            <a:spAutoFit/>
          </a:bodyPr>
          <a:lstStyle/>
          <a:p>
            <a:r>
              <a:rPr lang="en-US" sz="1600" dirty="0"/>
              <a:t>No answer (the root does not know the answer)</a:t>
            </a:r>
          </a:p>
        </p:txBody>
      </p:sp>
      <p:sp>
        <p:nvSpPr>
          <p:cNvPr id="13" name="Right Arrow 12"/>
          <p:cNvSpPr/>
          <p:nvPr/>
        </p:nvSpPr>
        <p:spPr>
          <a:xfrm rot="10800000">
            <a:off x="6442252" y="2596966"/>
            <a:ext cx="829816" cy="10342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455363" y="3620079"/>
            <a:ext cx="1418397" cy="338554"/>
          </a:xfrm>
          <a:prstGeom prst="rect">
            <a:avLst/>
          </a:prstGeom>
          <a:noFill/>
        </p:spPr>
        <p:txBody>
          <a:bodyPr wrap="square" rtlCol="0">
            <a:spAutoFit/>
          </a:bodyPr>
          <a:lstStyle/>
          <a:p>
            <a:r>
              <a:rPr lang="en-US" sz="1600" dirty="0"/>
              <a:t>Go ask them!</a:t>
            </a:r>
          </a:p>
        </p:txBody>
      </p:sp>
      <p:sp>
        <p:nvSpPr>
          <p:cNvPr id="9" name="Right Brace 8"/>
          <p:cNvSpPr/>
          <p:nvPr/>
        </p:nvSpPr>
        <p:spPr>
          <a:xfrm>
            <a:off x="6961518" y="3153794"/>
            <a:ext cx="163902" cy="1375074"/>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Arrow 16"/>
          <p:cNvSpPr/>
          <p:nvPr/>
        </p:nvSpPr>
        <p:spPr>
          <a:xfrm rot="10800000">
            <a:off x="7230956" y="3715781"/>
            <a:ext cx="205853" cy="1471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Steps 2-3: Ask </a:t>
            </a:r>
            <a:r>
              <a:rPr lang="en-GB" dirty="0" err="1"/>
              <a:t>.net</a:t>
            </a:r>
            <a:r>
              <a:rPr lang="en-GB" dirty="0"/>
              <a:t> &amp; example.net servers</a:t>
            </a:r>
          </a:p>
        </p:txBody>
      </p:sp>
      <p:sp>
        <p:nvSpPr>
          <p:cNvPr id="140" name="Shape 140"/>
          <p:cNvSpPr txBox="1"/>
          <p:nvPr/>
        </p:nvSpPr>
        <p:spPr>
          <a:xfrm>
            <a:off x="5781513" y="1267574"/>
            <a:ext cx="2811600" cy="783724"/>
          </a:xfrm>
          <a:prstGeom prst="rect">
            <a:avLst/>
          </a:prstGeom>
          <a:noFill/>
          <a:ln>
            <a:noFill/>
          </a:ln>
        </p:spPr>
        <p:txBody>
          <a:bodyPr wrap="square" lIns="91425" tIns="91425" rIns="91425" bIns="91425" anchor="t" anchorCtr="0">
            <a:noAutofit/>
          </a:bodyPr>
          <a:lstStyle/>
          <a:p>
            <a:pPr marL="285750" lvl="0" indent="-285750">
              <a:spcBef>
                <a:spcPts val="0"/>
              </a:spcBef>
              <a:buBlip>
                <a:blip r:embed="rId3"/>
              </a:buBlip>
            </a:pPr>
            <a:r>
              <a:rPr lang="en-GB" sz="1600" dirty="0"/>
              <a:t>Ask a </a:t>
            </a:r>
            <a:r>
              <a:rPr lang="en-GB" sz="1600" dirty="0" err="1"/>
              <a:t>.net</a:t>
            </a:r>
            <a:r>
              <a:rPr lang="en-GB" sz="1600" dirty="0"/>
              <a:t> nameservers. </a:t>
            </a:r>
          </a:p>
        </p:txBody>
      </p:sp>
      <p:sp>
        <p:nvSpPr>
          <p:cNvPr id="141" name="Shape 141"/>
          <p:cNvSpPr txBox="1"/>
          <p:nvPr/>
        </p:nvSpPr>
        <p:spPr>
          <a:xfrm>
            <a:off x="5805010" y="3330027"/>
            <a:ext cx="2881760" cy="554687"/>
          </a:xfrm>
          <a:prstGeom prst="rect">
            <a:avLst/>
          </a:prstGeom>
          <a:noFill/>
          <a:ln>
            <a:noFill/>
          </a:ln>
        </p:spPr>
        <p:txBody>
          <a:bodyPr wrap="square" lIns="91425" tIns="91425" rIns="91425" bIns="91425" anchor="t" anchorCtr="0">
            <a:noAutofit/>
          </a:bodyPr>
          <a:lstStyle/>
          <a:p>
            <a:pPr marL="285750" lvl="0" indent="-285750" rtl="0">
              <a:spcBef>
                <a:spcPts val="0"/>
              </a:spcBef>
              <a:buBlip>
                <a:blip r:embed="rId3"/>
              </a:buBlip>
            </a:pPr>
            <a:r>
              <a:rPr lang="en-GB" sz="1600" dirty="0"/>
              <a:t>Ask an example.net nameservers. </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75" y="1286615"/>
            <a:ext cx="5377714" cy="1882200"/>
          </a:xfrm>
          <a:prstGeom prst="rect">
            <a:avLst/>
          </a:prstGeom>
        </p:spPr>
      </p:pic>
      <p:sp>
        <p:nvSpPr>
          <p:cNvPr id="8" name="TextBox 7"/>
          <p:cNvSpPr txBox="1"/>
          <p:nvPr/>
        </p:nvSpPr>
        <p:spPr>
          <a:xfrm>
            <a:off x="6144038" y="2489855"/>
            <a:ext cx="1538017" cy="338554"/>
          </a:xfrm>
          <a:prstGeom prst="rect">
            <a:avLst/>
          </a:prstGeom>
          <a:noFill/>
        </p:spPr>
        <p:txBody>
          <a:bodyPr wrap="square" rtlCol="0">
            <a:spAutoFit/>
          </a:bodyPr>
          <a:lstStyle/>
          <a:p>
            <a:r>
              <a:rPr lang="en-US" sz="1600" dirty="0"/>
              <a:t>Go ask them!</a:t>
            </a:r>
          </a:p>
        </p:txBody>
      </p:sp>
      <p:sp>
        <p:nvSpPr>
          <p:cNvPr id="9" name="Right Brace 8"/>
          <p:cNvSpPr/>
          <p:nvPr/>
        </p:nvSpPr>
        <p:spPr>
          <a:xfrm>
            <a:off x="5740538" y="2242867"/>
            <a:ext cx="81951" cy="925947"/>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Arrow 9"/>
          <p:cNvSpPr/>
          <p:nvPr/>
        </p:nvSpPr>
        <p:spPr>
          <a:xfrm rot="10800000">
            <a:off x="5914581" y="2600961"/>
            <a:ext cx="212238" cy="11635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75" y="3430718"/>
            <a:ext cx="5395942" cy="1187107"/>
          </a:xfrm>
          <a:prstGeom prst="rect">
            <a:avLst/>
          </a:prstGeom>
        </p:spPr>
      </p:pic>
      <p:sp>
        <p:nvSpPr>
          <p:cNvPr id="12" name="TextBox 11"/>
          <p:cNvSpPr txBox="1"/>
          <p:nvPr/>
        </p:nvSpPr>
        <p:spPr>
          <a:xfrm>
            <a:off x="6141410" y="4312410"/>
            <a:ext cx="2208960" cy="338554"/>
          </a:xfrm>
          <a:prstGeom prst="rect">
            <a:avLst/>
          </a:prstGeom>
          <a:noFill/>
        </p:spPr>
        <p:txBody>
          <a:bodyPr wrap="square" rtlCol="0">
            <a:spAutoFit/>
          </a:bodyPr>
          <a:lstStyle/>
          <a:p>
            <a:r>
              <a:rPr lang="en-US" sz="1600" dirty="0"/>
              <a:t>Finally got the answer</a:t>
            </a:r>
          </a:p>
        </p:txBody>
      </p:sp>
      <p:sp>
        <p:nvSpPr>
          <p:cNvPr id="13" name="Right Arrow 12"/>
          <p:cNvSpPr/>
          <p:nvPr/>
        </p:nvSpPr>
        <p:spPr>
          <a:xfrm rot="10800000">
            <a:off x="5911953" y="4423516"/>
            <a:ext cx="212238" cy="11635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DNS Response</a:t>
            </a:r>
          </a:p>
        </p:txBody>
      </p:sp>
      <p:sp>
        <p:nvSpPr>
          <p:cNvPr id="131" name="Shape 131"/>
          <p:cNvSpPr txBox="1">
            <a:spLocks noGrp="1"/>
          </p:cNvSpPr>
          <p:nvPr>
            <p:ph type="body" idx="1"/>
          </p:nvPr>
        </p:nvSpPr>
        <p:spPr>
          <a:xfrm>
            <a:off x="311700" y="1152475"/>
            <a:ext cx="8520600" cy="1862400"/>
          </a:xfrm>
          <a:prstGeom prst="rect">
            <a:avLst/>
          </a:prstGeom>
        </p:spPr>
        <p:txBody>
          <a:bodyPr wrap="square" lIns="91425" tIns="91425" rIns="91425" bIns="91425" anchor="t" anchorCtr="0">
            <a:noAutofit/>
          </a:bodyPr>
          <a:lstStyle/>
          <a:p>
            <a:pPr marL="0" lvl="0" indent="0">
              <a:spcBef>
                <a:spcPts val="0"/>
              </a:spcBef>
              <a:buNone/>
            </a:pPr>
            <a:r>
              <a:rPr lang="en-GB" dirty="0">
                <a:solidFill>
                  <a:srgbClr val="000000"/>
                </a:solidFill>
              </a:rPr>
              <a:t>There are 4 types of sections in a DNS response :</a:t>
            </a:r>
          </a:p>
          <a:p>
            <a:pPr marL="457200" lvl="0" indent="-342900">
              <a:spcBef>
                <a:spcPts val="0"/>
              </a:spcBef>
              <a:spcAft>
                <a:spcPts val="0"/>
              </a:spcAft>
              <a:buClr>
                <a:srgbClr val="000000"/>
              </a:buClr>
              <a:buSzPts val="1800"/>
              <a:buChar char="●"/>
            </a:pPr>
            <a:r>
              <a:rPr lang="en-GB" dirty="0">
                <a:solidFill>
                  <a:srgbClr val="000000"/>
                </a:solidFill>
              </a:rPr>
              <a:t>Question section : Describes a question to a nameserver</a:t>
            </a:r>
          </a:p>
          <a:p>
            <a:pPr marL="457200" lvl="0" indent="-342900">
              <a:spcBef>
                <a:spcPts val="0"/>
              </a:spcBef>
              <a:spcAft>
                <a:spcPts val="0"/>
              </a:spcAft>
              <a:buClr>
                <a:srgbClr val="000000"/>
              </a:buClr>
              <a:buSzPts val="1800"/>
              <a:buChar char="●"/>
            </a:pPr>
            <a:r>
              <a:rPr lang="en-GB" dirty="0">
                <a:solidFill>
                  <a:srgbClr val="000000"/>
                </a:solidFill>
              </a:rPr>
              <a:t>Answer section : Records that answer the question</a:t>
            </a:r>
          </a:p>
          <a:p>
            <a:pPr marL="457200" lvl="0" indent="-342900">
              <a:spcBef>
                <a:spcPts val="0"/>
              </a:spcBef>
              <a:spcAft>
                <a:spcPts val="0"/>
              </a:spcAft>
              <a:buClr>
                <a:srgbClr val="000000"/>
              </a:buClr>
              <a:buSzPts val="1800"/>
              <a:buChar char="●"/>
            </a:pPr>
            <a:r>
              <a:rPr lang="en-GB" dirty="0">
                <a:solidFill>
                  <a:srgbClr val="000000"/>
                </a:solidFill>
              </a:rPr>
              <a:t>Authority section : Records that point toward authoritative nameservers</a:t>
            </a:r>
          </a:p>
          <a:p>
            <a:pPr marL="457200" lvl="0" indent="-342900">
              <a:spcBef>
                <a:spcPts val="0"/>
              </a:spcBef>
              <a:buClr>
                <a:srgbClr val="000000"/>
              </a:buClr>
              <a:buSzPts val="1800"/>
              <a:buChar char="●"/>
            </a:pPr>
            <a:r>
              <a:rPr lang="en-GB" dirty="0">
                <a:solidFill>
                  <a:srgbClr val="000000"/>
                </a:solidFill>
              </a:rPr>
              <a:t>Additional section : Records that are related to the query.</a:t>
            </a:r>
          </a:p>
        </p:txBody>
      </p:sp>
      <p:sp>
        <p:nvSpPr>
          <p:cNvPr id="132" name="Shape 132"/>
          <p:cNvSpPr txBox="1"/>
          <p:nvPr/>
        </p:nvSpPr>
        <p:spPr>
          <a:xfrm>
            <a:off x="280550" y="3175175"/>
            <a:ext cx="8551800" cy="10419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dirty="0"/>
              <a:t>In the above example, we see that as root server doesn’t know the answer there is no answer section, but tells us about the authoritative nameservers (NS Record) along with their IP addresses in the Additional section (A record).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DNS cache</a:t>
            </a:r>
          </a:p>
        </p:txBody>
      </p:sp>
      <p:sp>
        <p:nvSpPr>
          <p:cNvPr id="147" name="Shape 147"/>
          <p:cNvSpPr txBox="1">
            <a:spLocks noGrp="1"/>
          </p:cNvSpPr>
          <p:nvPr>
            <p:ph type="body" idx="1"/>
          </p:nvPr>
        </p:nvSpPr>
        <p:spPr>
          <a:xfrm>
            <a:off x="311700" y="1152475"/>
            <a:ext cx="8520600" cy="14679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When the local DNS server gets information from other DNS servers, it caches the information.</a:t>
            </a:r>
          </a:p>
          <a:p>
            <a:pPr marL="457200" lvl="0" indent="-342900">
              <a:spcBef>
                <a:spcPts val="0"/>
              </a:spcBef>
              <a:buClr>
                <a:srgbClr val="000000"/>
              </a:buClr>
              <a:buSzPts val="1800"/>
              <a:buChar char="●"/>
            </a:pPr>
            <a:r>
              <a:rPr lang="en-GB" dirty="0">
                <a:solidFill>
                  <a:srgbClr val="000000"/>
                </a:solidFill>
              </a:rPr>
              <a:t>Each piece of information in the cache has a time-to-live value, so it will be eventually time out and removed from the cache.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Outline</a:t>
            </a:r>
          </a:p>
        </p:txBody>
      </p:sp>
      <p:sp>
        <p:nvSpPr>
          <p:cNvPr id="60" name="Shape 6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DNS </a:t>
            </a:r>
            <a:r>
              <a:rPr lang="en-GB" dirty="0" err="1">
                <a:solidFill>
                  <a:srgbClr val="000000"/>
                </a:solidFill>
              </a:rPr>
              <a:t>Hierarchy,Zones,and</a:t>
            </a:r>
            <a:r>
              <a:rPr lang="en-GB" dirty="0">
                <a:solidFill>
                  <a:srgbClr val="000000"/>
                </a:solidFill>
              </a:rPr>
              <a:t> Servers</a:t>
            </a:r>
          </a:p>
          <a:p>
            <a:pPr marL="457200" lvl="0" indent="-342900">
              <a:spcBef>
                <a:spcPts val="0"/>
              </a:spcBef>
              <a:spcAft>
                <a:spcPts val="0"/>
              </a:spcAft>
              <a:buClr>
                <a:srgbClr val="000000"/>
              </a:buClr>
              <a:buSzPts val="1800"/>
              <a:buChar char="●"/>
            </a:pPr>
            <a:r>
              <a:rPr lang="en-GB" dirty="0">
                <a:solidFill>
                  <a:srgbClr val="000000"/>
                </a:solidFill>
              </a:rPr>
              <a:t>DNS Query Process</a:t>
            </a:r>
          </a:p>
          <a:p>
            <a:pPr marL="457200" lvl="0" indent="-342900">
              <a:spcBef>
                <a:spcPts val="0"/>
              </a:spcBef>
              <a:spcAft>
                <a:spcPts val="0"/>
              </a:spcAft>
              <a:buClr>
                <a:srgbClr val="000000"/>
              </a:buClr>
              <a:buSzPts val="1800"/>
              <a:buChar char="●"/>
            </a:pPr>
            <a:r>
              <a:rPr lang="en-GB" dirty="0">
                <a:solidFill>
                  <a:srgbClr val="000000"/>
                </a:solidFill>
              </a:rPr>
              <a:t>DNS Attacks : Overview</a:t>
            </a:r>
          </a:p>
          <a:p>
            <a:pPr marL="457200" lvl="0" indent="-342900">
              <a:spcBef>
                <a:spcPts val="0"/>
              </a:spcBef>
              <a:spcAft>
                <a:spcPts val="0"/>
              </a:spcAft>
              <a:buClr>
                <a:srgbClr val="000000"/>
              </a:buClr>
              <a:buSzPts val="1800"/>
              <a:buChar char="●"/>
            </a:pPr>
            <a:r>
              <a:rPr lang="en-GB" dirty="0">
                <a:solidFill>
                  <a:srgbClr val="000000"/>
                </a:solidFill>
              </a:rPr>
              <a:t>Local DNS Cache Poisoning Attack</a:t>
            </a:r>
          </a:p>
          <a:p>
            <a:pPr marL="457200" lvl="0" indent="-342900">
              <a:spcBef>
                <a:spcPts val="0"/>
              </a:spcBef>
              <a:spcAft>
                <a:spcPts val="0"/>
              </a:spcAft>
              <a:buClr>
                <a:srgbClr val="000000"/>
              </a:buClr>
              <a:buSzPts val="1800"/>
              <a:buChar char="●"/>
            </a:pPr>
            <a:r>
              <a:rPr lang="en-GB" dirty="0">
                <a:solidFill>
                  <a:srgbClr val="000000"/>
                </a:solidFill>
              </a:rPr>
              <a:t>Remote DNS Cache Poisoning Attack</a:t>
            </a:r>
          </a:p>
          <a:p>
            <a:pPr marL="457200" lvl="0" indent="-342900">
              <a:spcBef>
                <a:spcPts val="0"/>
              </a:spcBef>
              <a:spcAft>
                <a:spcPts val="0"/>
              </a:spcAft>
              <a:buClr>
                <a:srgbClr val="000000"/>
              </a:buClr>
              <a:buSzPts val="1800"/>
              <a:buChar char="●"/>
            </a:pPr>
            <a:r>
              <a:rPr lang="en-GB" dirty="0">
                <a:solidFill>
                  <a:srgbClr val="000000"/>
                </a:solidFill>
              </a:rPr>
              <a:t>Reply Forgery Attacks from Malicious DNS Servers</a:t>
            </a:r>
          </a:p>
          <a:p>
            <a:pPr marL="457200" lvl="0" indent="-342900">
              <a:spcBef>
                <a:spcPts val="0"/>
              </a:spcBef>
              <a:spcAft>
                <a:spcPts val="0"/>
              </a:spcAft>
              <a:buClr>
                <a:srgbClr val="000000"/>
              </a:buClr>
              <a:buSzPts val="1800"/>
              <a:buChar char="●"/>
            </a:pPr>
            <a:r>
              <a:rPr lang="en-GB" dirty="0">
                <a:solidFill>
                  <a:srgbClr val="000000"/>
                </a:solidFill>
              </a:rPr>
              <a:t>DNS Rebinding Attack</a:t>
            </a:r>
          </a:p>
          <a:p>
            <a:pPr marL="457200" lvl="0" indent="-342900">
              <a:spcBef>
                <a:spcPts val="0"/>
              </a:spcBef>
              <a:spcAft>
                <a:spcPts val="0"/>
              </a:spcAft>
              <a:buClr>
                <a:srgbClr val="000000"/>
              </a:buClr>
              <a:buSzPts val="1800"/>
              <a:buChar char="●"/>
            </a:pPr>
            <a:r>
              <a:rPr lang="en-GB" dirty="0">
                <a:solidFill>
                  <a:srgbClr val="000000"/>
                </a:solidFill>
              </a:rPr>
              <a:t>Protection Against DNS Cache Poisoning Attacks</a:t>
            </a:r>
          </a:p>
          <a:p>
            <a:pPr marL="457200" lvl="0" indent="-342900">
              <a:spcBef>
                <a:spcPts val="0"/>
              </a:spcBef>
              <a:buClr>
                <a:srgbClr val="000000"/>
              </a:buClr>
              <a:buSzPts val="1800"/>
              <a:buChar char="●"/>
            </a:pPr>
            <a:r>
              <a:rPr lang="en-GB" dirty="0">
                <a:solidFill>
                  <a:srgbClr val="000000"/>
                </a:solidFill>
              </a:rPr>
              <a:t>Denial of Service Attacks on DNS Servers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Arial" panose="020B0604020202020204" pitchFamily="34" charset="0"/>
                <a:cs typeface="Arial" panose="020B0604020202020204" pitchFamily="34" charset="0"/>
              </a:rPr>
              <a:t>DNS Header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603" y="1175875"/>
            <a:ext cx="6072232" cy="3376637"/>
          </a:xfrm>
          <a:prstGeom prst="rect">
            <a:avLst/>
          </a:prstGeom>
        </p:spPr>
      </p:pic>
    </p:spTree>
    <p:extLst>
      <p:ext uri="{BB962C8B-B14F-4D97-AF65-F5344CB8AC3E}">
        <p14:creationId xmlns:p14="http://schemas.microsoft.com/office/powerpoint/2010/main" val="163379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DNS Packets using </a:t>
            </a:r>
            <a:r>
              <a:rPr lang="en-US" dirty="0" err="1">
                <a:latin typeface="Arial" panose="020B0604020202020204" pitchFamily="34" charset="0"/>
                <a:cs typeface="Arial" panose="020B0604020202020204" pitchFamily="34" charset="0"/>
              </a:rPr>
              <a:t>Scapy</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088" y="1299991"/>
            <a:ext cx="6279023" cy="3262312"/>
          </a:xfrm>
        </p:spPr>
      </p:pic>
    </p:spTree>
    <p:extLst>
      <p:ext uri="{BB962C8B-B14F-4D97-AF65-F5344CB8AC3E}">
        <p14:creationId xmlns:p14="http://schemas.microsoft.com/office/powerpoint/2010/main" val="309570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DNS Record Formats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336" y="1316601"/>
            <a:ext cx="5944479" cy="34915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DNS Records using </a:t>
            </a:r>
            <a:r>
              <a:rPr lang="en-US" dirty="0" err="1">
                <a:latin typeface="Arial" panose="020B0604020202020204" pitchFamily="34" charset="0"/>
                <a:cs typeface="Arial" panose="020B0604020202020204" pitchFamily="34" charset="0"/>
              </a:rPr>
              <a:t>Scapy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DNSQR Class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DNSRR Class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22" y="1925141"/>
            <a:ext cx="6481810" cy="7000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73" y="3426035"/>
            <a:ext cx="6472285" cy="1133483"/>
          </a:xfrm>
          <a:prstGeom prst="rect">
            <a:avLst/>
          </a:prstGeom>
        </p:spPr>
      </p:pic>
    </p:spTree>
    <p:extLst>
      <p:ext uri="{BB962C8B-B14F-4D97-AF65-F5344CB8AC3E}">
        <p14:creationId xmlns:p14="http://schemas.microsoft.com/office/powerpoint/2010/main" val="308131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Sending DNS Query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814" y="1814204"/>
            <a:ext cx="5062575" cy="2052653"/>
          </a:xfrm>
        </p:spPr>
      </p:pic>
    </p:spTree>
    <p:extLst>
      <p:ext uri="{BB962C8B-B14F-4D97-AF65-F5344CB8AC3E}">
        <p14:creationId xmlns:p14="http://schemas.microsoft.com/office/powerpoint/2010/main" val="211196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A Sample DNS Server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569" y="1197994"/>
            <a:ext cx="4527571" cy="3718248"/>
          </a:xfrm>
        </p:spPr>
      </p:pic>
    </p:spTree>
    <p:extLst>
      <p:ext uri="{BB962C8B-B14F-4D97-AF65-F5344CB8AC3E}">
        <p14:creationId xmlns:p14="http://schemas.microsoft.com/office/powerpoint/2010/main" val="2712645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Testing the Sample DNS Server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296" y="1268016"/>
            <a:ext cx="5899093" cy="3262312"/>
          </a:xfrm>
        </p:spPr>
      </p:pic>
    </p:spTree>
    <p:extLst>
      <p:ext uri="{BB962C8B-B14F-4D97-AF65-F5344CB8AC3E}">
        <p14:creationId xmlns:p14="http://schemas.microsoft.com/office/powerpoint/2010/main" val="658540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045D-1610-976B-EEEA-3F3AEED7BF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Lab Setup for DNS Attack Labs</a:t>
            </a:r>
          </a:p>
        </p:txBody>
      </p:sp>
      <p:pic>
        <p:nvPicPr>
          <p:cNvPr id="5" name="Content Placeholder 4">
            <a:extLst>
              <a:ext uri="{FF2B5EF4-FFF2-40B4-BE49-F238E27FC236}">
                <a16:creationId xmlns:a16="http://schemas.microsoft.com/office/drawing/2014/main" id="{03FEA981-0EF0-98B9-A90F-3715A7587AE2}"/>
              </a:ext>
            </a:extLst>
          </p:cNvPr>
          <p:cNvPicPr>
            <a:picLocks noGrp="1" noChangeAspect="1"/>
          </p:cNvPicPr>
          <p:nvPr>
            <p:ph idx="1"/>
          </p:nvPr>
        </p:nvPicPr>
        <p:blipFill>
          <a:blip r:embed="rId2"/>
          <a:stretch>
            <a:fillRect/>
          </a:stretch>
        </p:blipFill>
        <p:spPr>
          <a:xfrm>
            <a:off x="457201" y="1485900"/>
            <a:ext cx="5237099" cy="2950781"/>
          </a:xfrm>
        </p:spPr>
      </p:pic>
      <p:pic>
        <p:nvPicPr>
          <p:cNvPr id="4" name="Picture 3" descr="Text&#10;&#10;Description automatically generated">
            <a:extLst>
              <a:ext uri="{FF2B5EF4-FFF2-40B4-BE49-F238E27FC236}">
                <a16:creationId xmlns:a16="http://schemas.microsoft.com/office/drawing/2014/main" id="{E2F4851E-6580-C2FA-8D3D-D6D6BE888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2686050"/>
            <a:ext cx="2850754" cy="1414660"/>
          </a:xfrm>
          <a:prstGeom prst="rect">
            <a:avLst/>
          </a:prstGeom>
        </p:spPr>
      </p:pic>
      <p:sp>
        <p:nvSpPr>
          <p:cNvPr id="6" name="TextBox 5">
            <a:extLst>
              <a:ext uri="{FF2B5EF4-FFF2-40B4-BE49-F238E27FC236}">
                <a16:creationId xmlns:a16="http://schemas.microsoft.com/office/drawing/2014/main" id="{25E35BB5-75E8-0990-836A-D6DEB026B6F3}"/>
              </a:ext>
            </a:extLst>
          </p:cNvPr>
          <p:cNvSpPr txBox="1"/>
          <p:nvPr/>
        </p:nvSpPr>
        <p:spPr>
          <a:xfrm>
            <a:off x="5829300" y="1771650"/>
            <a:ext cx="2398734" cy="415498"/>
          </a:xfrm>
          <a:prstGeom prst="rect">
            <a:avLst/>
          </a:prstGeom>
          <a:noFill/>
        </p:spPr>
        <p:txBody>
          <a:bodyPr wrap="square">
            <a:spAutoFit/>
          </a:bodyPr>
          <a:lstStyle/>
          <a:p>
            <a:pPr defTabSz="685800"/>
            <a:r>
              <a:rPr lang="en-US" sz="2100" kern="1200" dirty="0">
                <a:solidFill>
                  <a:prstClr val="black"/>
                </a:solidFill>
                <a:latin typeface="Calibri"/>
                <a:ea typeface="+mn-ea"/>
                <a:cs typeface="+mn-cs"/>
              </a:rPr>
              <a:t>On Local DNS Server</a:t>
            </a:r>
          </a:p>
        </p:txBody>
      </p:sp>
      <p:sp>
        <p:nvSpPr>
          <p:cNvPr id="8" name="TextBox 7">
            <a:extLst>
              <a:ext uri="{FF2B5EF4-FFF2-40B4-BE49-F238E27FC236}">
                <a16:creationId xmlns:a16="http://schemas.microsoft.com/office/drawing/2014/main" id="{69A0C4EA-464C-29CD-466E-1E35C47021F3}"/>
              </a:ext>
            </a:extLst>
          </p:cNvPr>
          <p:cNvSpPr txBox="1"/>
          <p:nvPr/>
        </p:nvSpPr>
        <p:spPr>
          <a:xfrm>
            <a:off x="5829300" y="2148059"/>
            <a:ext cx="2286000" cy="369332"/>
          </a:xfrm>
          <a:prstGeom prst="rect">
            <a:avLst/>
          </a:prstGeom>
          <a:noFill/>
        </p:spPr>
        <p:txBody>
          <a:bodyPr wrap="square">
            <a:spAutoFit/>
          </a:bodyPr>
          <a:lstStyle/>
          <a:p>
            <a:pPr defTabSz="685800"/>
            <a:r>
              <a:rPr lang="en-US" sz="1800" kern="1200" dirty="0">
                <a:solidFill>
                  <a:prstClr val="black"/>
                </a:solidFill>
                <a:latin typeface="Calibri"/>
                <a:ea typeface="+mn-ea"/>
                <a:cs typeface="+mn-cs"/>
              </a:rPr>
              <a:t>/</a:t>
            </a:r>
            <a:r>
              <a:rPr lang="en-US" sz="1800" kern="1200" dirty="0" err="1">
                <a:solidFill>
                  <a:prstClr val="black"/>
                </a:solidFill>
                <a:latin typeface="Calibri"/>
                <a:ea typeface="+mn-ea"/>
                <a:cs typeface="+mn-cs"/>
              </a:rPr>
              <a:t>etc</a:t>
            </a:r>
            <a:r>
              <a:rPr lang="en-US" sz="1800" kern="1200" dirty="0">
                <a:solidFill>
                  <a:prstClr val="black"/>
                </a:solidFill>
                <a:latin typeface="Calibri"/>
                <a:ea typeface="+mn-ea"/>
                <a:cs typeface="+mn-cs"/>
              </a:rPr>
              <a:t>/bind/</a:t>
            </a:r>
            <a:r>
              <a:rPr lang="en-US" sz="1800" kern="1200" dirty="0" err="1">
                <a:solidFill>
                  <a:prstClr val="black"/>
                </a:solidFill>
                <a:latin typeface="Calibri"/>
                <a:ea typeface="+mn-ea"/>
                <a:cs typeface="+mn-cs"/>
              </a:rPr>
              <a:t>named.conf</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132067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User Machine Setup</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The user container 10.9.0.5 is already configured to use 10.9.0.53 as its local DNS server</a:t>
            </a:r>
          </a:p>
          <a:p>
            <a:r>
              <a:rPr lang="en-US" dirty="0">
                <a:latin typeface="Arial" panose="020B0604020202020204" pitchFamily="34" charset="0"/>
                <a:cs typeface="Arial" panose="020B0604020202020204" pitchFamily="34" charset="0"/>
              </a:rPr>
              <a:t>This is achieved by changing the resolver configuration file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etc</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resolv.conf</a:t>
            </a:r>
            <a:r>
              <a:rPr lang="en-US" dirty="0">
                <a:latin typeface="Arial" panose="020B0604020202020204" pitchFamily="34" charset="0"/>
                <a:cs typeface="Arial" panose="020B0604020202020204" pitchFamily="34" charset="0"/>
              </a:rPr>
              <a:t>) of the user machine, so the local DNS server 10.9.0.53 is added as the first </a:t>
            </a:r>
            <a:r>
              <a:rPr lang="en-US" dirty="0" err="1">
                <a:latin typeface="Arial" panose="020B0604020202020204" pitchFamily="34" charset="0"/>
                <a:cs typeface="Arial" panose="020B0604020202020204" pitchFamily="34" charset="0"/>
              </a:rPr>
              <a:t>nameserver</a:t>
            </a:r>
            <a:r>
              <a:rPr lang="en-US" dirty="0">
                <a:latin typeface="Arial" panose="020B0604020202020204" pitchFamily="34" charset="0"/>
                <a:cs typeface="Arial" panose="020B0604020202020204" pitchFamily="34" charset="0"/>
              </a:rPr>
              <a:t> entry in the file, i.e., this server will be used as the primary DNS server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916" y="4067898"/>
            <a:ext cx="4972086" cy="609604"/>
          </a:xfrm>
          <a:prstGeom prst="rect">
            <a:avLst/>
          </a:prstGeom>
        </p:spPr>
      </p:pic>
    </p:spTree>
    <p:extLst>
      <p:ext uri="{BB962C8B-B14F-4D97-AF65-F5344CB8AC3E}">
        <p14:creationId xmlns:p14="http://schemas.microsoft.com/office/powerpoint/2010/main" val="166723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Local DNS Server Setup</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BIND 9 gets its configuration from a file called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etc</a:t>
            </a:r>
            <a:r>
              <a:rPr lang="en-US" b="1" dirty="0">
                <a:latin typeface="Arial" panose="020B0604020202020204" pitchFamily="34" charset="0"/>
                <a:cs typeface="Arial" panose="020B0604020202020204" pitchFamily="34" charset="0"/>
              </a:rPr>
              <a:t>/bind/</a:t>
            </a:r>
            <a:r>
              <a:rPr lang="en-US" b="1" dirty="0" err="1">
                <a:latin typeface="Arial" panose="020B0604020202020204" pitchFamily="34" charset="0"/>
                <a:cs typeface="Arial" panose="020B0604020202020204" pitchFamily="34" charset="0"/>
              </a:rPr>
              <a:t>named.conf</a:t>
            </a:r>
            <a:endParaRPr lang="en-US"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77" y="2086280"/>
            <a:ext cx="4970644" cy="24207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880" y="3525647"/>
            <a:ext cx="4895886" cy="1276359"/>
          </a:xfrm>
          <a:prstGeom prst="rect">
            <a:avLst/>
          </a:prstGeom>
        </p:spPr>
      </p:pic>
    </p:spTree>
    <p:extLst>
      <p:ext uri="{BB962C8B-B14F-4D97-AF65-F5344CB8AC3E}">
        <p14:creationId xmlns:p14="http://schemas.microsoft.com/office/powerpoint/2010/main" val="289476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DNS Domain Hierarchy</a:t>
            </a:r>
          </a:p>
        </p:txBody>
      </p:sp>
      <p:sp>
        <p:nvSpPr>
          <p:cNvPr id="66" name="Shape 66"/>
          <p:cNvSpPr txBox="1">
            <a:spLocks noGrp="1"/>
          </p:cNvSpPr>
          <p:nvPr>
            <p:ph type="body" idx="1"/>
          </p:nvPr>
        </p:nvSpPr>
        <p:spPr>
          <a:xfrm>
            <a:off x="5710500" y="1191250"/>
            <a:ext cx="3121800" cy="31179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Domain namespace is organized in a hierarchical tree-like structure.</a:t>
            </a:r>
          </a:p>
          <a:p>
            <a:pPr marL="457200" lvl="0" indent="-342900">
              <a:spcBef>
                <a:spcPts val="0"/>
              </a:spcBef>
              <a:spcAft>
                <a:spcPts val="0"/>
              </a:spcAft>
              <a:buClr>
                <a:srgbClr val="000000"/>
              </a:buClr>
              <a:buSzPts val="1800"/>
              <a:buChar char="●"/>
            </a:pPr>
            <a:r>
              <a:rPr lang="en-GB" dirty="0">
                <a:solidFill>
                  <a:srgbClr val="000000"/>
                </a:solidFill>
              </a:rPr>
              <a:t>Each node is called a domain, or subdomain.</a:t>
            </a:r>
          </a:p>
          <a:p>
            <a:pPr marL="457200" lvl="0" indent="-342900">
              <a:spcBef>
                <a:spcPts val="0"/>
              </a:spcBef>
              <a:buClr>
                <a:srgbClr val="000000"/>
              </a:buClr>
              <a:buSzPts val="1800"/>
              <a:buChar char="●"/>
            </a:pPr>
            <a:r>
              <a:rPr lang="en-GB" dirty="0">
                <a:solidFill>
                  <a:srgbClr val="000000"/>
                </a:solidFill>
              </a:rPr>
              <a:t>The root of the domain is called ROOT, denoted as ‘ . ‘.</a:t>
            </a:r>
          </a:p>
          <a:p>
            <a:pPr marL="0" lvl="0" indent="0">
              <a:spcBef>
                <a:spcPts val="0"/>
              </a:spcBef>
              <a:buNone/>
            </a:pPr>
            <a:endParaRPr dirty="0"/>
          </a:p>
          <a:p>
            <a:pPr marL="0" lvl="0" indent="0">
              <a:spcBef>
                <a:spcPts val="0"/>
              </a:spcBef>
              <a:buNone/>
            </a:pPr>
            <a:endParaRPr dirty="0"/>
          </a:p>
        </p:txBody>
      </p:sp>
      <p:pic>
        <p:nvPicPr>
          <p:cNvPr id="67" name="Shape 67"/>
          <p:cNvPicPr preferRelativeResize="0"/>
          <p:nvPr/>
        </p:nvPicPr>
        <p:blipFill>
          <a:blip r:embed="rId3">
            <a:alphaModFix/>
          </a:blip>
          <a:stretch>
            <a:fillRect/>
          </a:stretch>
        </p:blipFill>
        <p:spPr>
          <a:xfrm>
            <a:off x="311700" y="1191250"/>
            <a:ext cx="5205125" cy="1699950"/>
          </a:xfrm>
          <a:prstGeom prst="rect">
            <a:avLst/>
          </a:prstGeom>
          <a:noFill/>
          <a:ln>
            <a:noFill/>
          </a:ln>
        </p:spPr>
      </p:pic>
      <p:sp>
        <p:nvSpPr>
          <p:cNvPr id="68" name="Shape 68"/>
          <p:cNvSpPr txBox="1"/>
          <p:nvPr/>
        </p:nvSpPr>
        <p:spPr>
          <a:xfrm>
            <a:off x="262700" y="3009600"/>
            <a:ext cx="5586000" cy="1991100"/>
          </a:xfrm>
          <a:prstGeom prst="rect">
            <a:avLst/>
          </a:prstGeom>
          <a:noFill/>
          <a:ln>
            <a:noFill/>
          </a:ln>
        </p:spPr>
        <p:txBody>
          <a:bodyPr wrap="square" lIns="91425" tIns="91425" rIns="91425" bIns="91425" anchor="t" anchorCtr="0">
            <a:noAutofit/>
          </a:bodyPr>
          <a:lstStyle/>
          <a:p>
            <a:pPr marL="457200" lvl="0" indent="-342900">
              <a:spcBef>
                <a:spcPts val="0"/>
              </a:spcBef>
              <a:buSzPts val="1800"/>
              <a:buChar char="●"/>
            </a:pPr>
            <a:r>
              <a:rPr lang="en-GB" sz="1800" dirty="0"/>
              <a:t>Below ROOT, we have Top-Level Domain (TLD). Ex: In </a:t>
            </a:r>
            <a:r>
              <a:rPr lang="en-GB" sz="1800" u="sng" dirty="0">
                <a:solidFill>
                  <a:schemeClr val="hlink"/>
                </a:solidFill>
                <a:hlinkClick r:id="rId4"/>
              </a:rPr>
              <a:t>www.example.com</a:t>
            </a:r>
            <a:r>
              <a:rPr lang="en-GB" sz="1800" dirty="0"/>
              <a:t>, the TLD is .com.</a:t>
            </a:r>
          </a:p>
          <a:p>
            <a:pPr marL="0" lvl="0" indent="0">
              <a:spcBef>
                <a:spcPts val="0"/>
              </a:spcBef>
              <a:buNone/>
            </a:pPr>
            <a:endParaRPr sz="1800" dirty="0"/>
          </a:p>
          <a:p>
            <a:pPr marL="457200" lvl="0" indent="-342900">
              <a:spcBef>
                <a:spcPts val="0"/>
              </a:spcBef>
              <a:buSzPts val="1800"/>
              <a:buChar char="●"/>
            </a:pPr>
            <a:r>
              <a:rPr lang="en-GB" sz="1800" dirty="0"/>
              <a:t>The next level of domain hierarchy is second-level domain which are usually assigned to specific entities such as companies, schools etc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B1C6-0A89-1FCC-336E-13B559744DAB}"/>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Set Up Two Zones on Attacker’s </a:t>
            </a:r>
            <a:r>
              <a:rPr lang="en-US" dirty="0" err="1">
                <a:latin typeface="Arial" panose="020B0604020202020204" pitchFamily="34" charset="0"/>
                <a:cs typeface="Arial" panose="020B0604020202020204" pitchFamily="34" charset="0"/>
              </a:rPr>
              <a:t>Nameserver</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883E51-CBF4-765A-053D-58A7F88E3363}"/>
              </a:ext>
            </a:extLst>
          </p:cNvPr>
          <p:cNvSpPr txBox="1"/>
          <p:nvPr/>
        </p:nvSpPr>
        <p:spPr>
          <a:xfrm>
            <a:off x="571500" y="1364665"/>
            <a:ext cx="6115050" cy="461665"/>
          </a:xfrm>
          <a:prstGeom prst="rect">
            <a:avLst/>
          </a:prstGeom>
          <a:noFill/>
        </p:spPr>
        <p:txBody>
          <a:bodyPr wrap="square">
            <a:spAutoFit/>
          </a:bodyPr>
          <a:lstStyle/>
          <a:p>
            <a:pPr defTabSz="685800"/>
            <a:r>
              <a:rPr lang="en-US" sz="2400" b="1" kern="1200" dirty="0">
                <a:solidFill>
                  <a:prstClr val="black"/>
                </a:solidFill>
                <a:latin typeface="Arial" panose="020B0604020202020204" pitchFamily="34" charset="0"/>
                <a:ea typeface="+mn-ea"/>
                <a:cs typeface="Arial" panose="020B0604020202020204" pitchFamily="34" charset="0"/>
              </a:rPr>
              <a:t>/</a:t>
            </a:r>
            <a:r>
              <a:rPr lang="en-US" sz="2400" b="1" kern="1200" dirty="0" err="1">
                <a:solidFill>
                  <a:prstClr val="black"/>
                </a:solidFill>
                <a:latin typeface="Arial" panose="020B0604020202020204" pitchFamily="34" charset="0"/>
                <a:ea typeface="+mn-ea"/>
                <a:cs typeface="Arial" panose="020B0604020202020204" pitchFamily="34" charset="0"/>
              </a:rPr>
              <a:t>etc</a:t>
            </a:r>
            <a:r>
              <a:rPr lang="en-US" sz="2400" b="1" kern="1200" dirty="0">
                <a:solidFill>
                  <a:prstClr val="black"/>
                </a:solidFill>
                <a:latin typeface="Arial" panose="020B0604020202020204" pitchFamily="34" charset="0"/>
                <a:ea typeface="+mn-ea"/>
                <a:cs typeface="Arial" panose="020B0604020202020204" pitchFamily="34" charset="0"/>
              </a:rPr>
              <a:t>/bind/</a:t>
            </a:r>
            <a:r>
              <a:rPr lang="en-US" sz="2400" b="1" kern="1200" dirty="0" err="1">
                <a:solidFill>
                  <a:prstClr val="black"/>
                </a:solidFill>
                <a:latin typeface="Arial" panose="020B0604020202020204" pitchFamily="34" charset="0"/>
                <a:ea typeface="+mn-ea"/>
                <a:cs typeface="Arial" panose="020B0604020202020204" pitchFamily="34" charset="0"/>
              </a:rPr>
              <a:t>named.conf</a:t>
            </a:r>
            <a:endParaRPr lang="en-US" sz="2700" b="1" kern="1200" dirty="0">
              <a:solidFill>
                <a:prstClr val="black"/>
              </a:solidFill>
              <a:latin typeface="Arial" panose="020B0604020202020204" pitchFamily="34" charset="0"/>
              <a:ea typeface="+mn-ea"/>
              <a:cs typeface="Arial" panose="020B0604020202020204" pitchFamily="34" charset="0"/>
            </a:endParaRPr>
          </a:p>
        </p:txBody>
      </p:sp>
      <p:pic>
        <p:nvPicPr>
          <p:cNvPr id="11" name="Picture 10" descr="Graphical user interface, text, application&#10;&#10;Description automatically generated">
            <a:extLst>
              <a:ext uri="{FF2B5EF4-FFF2-40B4-BE49-F238E27FC236}">
                <a16:creationId xmlns:a16="http://schemas.microsoft.com/office/drawing/2014/main" id="{DF215704-B519-406A-2CC2-DDD2CE28A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06249"/>
            <a:ext cx="5372850" cy="2136280"/>
          </a:xfrm>
          <a:prstGeom prst="rect">
            <a:avLst/>
          </a:prstGeom>
        </p:spPr>
      </p:pic>
    </p:spTree>
    <p:extLst>
      <p:ext uri="{BB962C8B-B14F-4D97-AF65-F5344CB8AC3E}">
        <p14:creationId xmlns:p14="http://schemas.microsoft.com/office/powerpoint/2010/main" val="3317670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2D95-8D0D-926A-95D2-3C6E42773B4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For Attacker32.com Domain</a:t>
            </a:r>
          </a:p>
        </p:txBody>
      </p:sp>
      <p:pic>
        <p:nvPicPr>
          <p:cNvPr id="5" name="Content Placeholder 4" descr="Text&#10;&#10;Description automatically generated">
            <a:extLst>
              <a:ext uri="{FF2B5EF4-FFF2-40B4-BE49-F238E27FC236}">
                <a16:creationId xmlns:a16="http://schemas.microsoft.com/office/drawing/2014/main" id="{1C7043C0-BFA4-9089-D583-4CBFB01C53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200151"/>
            <a:ext cx="6671668" cy="3394472"/>
          </a:xfrm>
        </p:spPr>
      </p:pic>
      <p:sp>
        <p:nvSpPr>
          <p:cNvPr id="4" name="Shape 204"/>
          <p:cNvSpPr txBox="1"/>
          <p:nvPr/>
        </p:nvSpPr>
        <p:spPr>
          <a:xfrm>
            <a:off x="6774683" y="2044982"/>
            <a:ext cx="2322900" cy="3132000"/>
          </a:xfrm>
          <a:prstGeom prst="rect">
            <a:avLst/>
          </a:prstGeom>
          <a:noFill/>
          <a:ln>
            <a:noFill/>
          </a:ln>
        </p:spPr>
        <p:txBody>
          <a:bodyPr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 Represents the origin specified in </a:t>
            </a:r>
            <a:r>
              <a:rPr kumimoji="0" lang="en-GB" sz="18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named.conf</a:t>
            </a:r>
            <a:r>
              <a:rPr kumimoji="0" lang="en-GB" sz="1800" b="0" i="0" u="none" strike="noStrike" kern="0" cap="none" spc="0" normalizeH="0" baseline="0" noProof="0" dirty="0">
                <a:ln>
                  <a:noFill/>
                </a:ln>
                <a:solidFill>
                  <a:sysClr val="windowText" lastClr="000000"/>
                </a:solidFill>
                <a:effectLst/>
                <a:uLnTx/>
                <a:uFillTx/>
              </a:rPr>
              <a:t> (string after “zone”) [</a:t>
            </a:r>
            <a:r>
              <a:rPr kumimoji="0" lang="en-GB" sz="18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attacker32.com</a:t>
            </a:r>
            <a:r>
              <a:rPr kumimoji="0" lang="en-GB" sz="1800" b="0" i="0" u="none" strike="noStrike" kern="0" cap="none" spc="0" normalizeH="0" baseline="0" noProof="0" dirty="0">
                <a:ln>
                  <a:noFill/>
                </a:ln>
                <a:solidFill>
                  <a:sysClr val="windowText" lastClr="000000"/>
                </a:solidFill>
                <a:effectLst/>
                <a:uLnTx/>
                <a:uFillTx/>
              </a:rPr>
              <a:t>]</a:t>
            </a:r>
          </a:p>
        </p:txBody>
      </p:sp>
    </p:spTree>
    <p:extLst>
      <p:ext uri="{BB962C8B-B14F-4D97-AF65-F5344CB8AC3E}">
        <p14:creationId xmlns:p14="http://schemas.microsoft.com/office/powerpoint/2010/main" val="3498714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2F72-F93B-8A0F-FF7B-33EDB929A62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For Example.com Domain</a:t>
            </a:r>
          </a:p>
        </p:txBody>
      </p:sp>
      <p:pic>
        <p:nvPicPr>
          <p:cNvPr id="5" name="Content Placeholder 4" descr="Text&#10;&#10;Description automatically generated">
            <a:extLst>
              <a:ext uri="{FF2B5EF4-FFF2-40B4-BE49-F238E27FC236}">
                <a16:creationId xmlns:a16="http://schemas.microsoft.com/office/drawing/2014/main" id="{41943160-2EBC-37E4-27BC-F8A5A97B0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428750"/>
            <a:ext cx="6908971" cy="3250860"/>
          </a:xfrm>
        </p:spPr>
      </p:pic>
      <p:sp>
        <p:nvSpPr>
          <p:cNvPr id="3" name="TextBox 2"/>
          <p:cNvSpPr txBox="1"/>
          <p:nvPr/>
        </p:nvSpPr>
        <p:spPr>
          <a:xfrm>
            <a:off x="5143500" y="2171700"/>
            <a:ext cx="4000500" cy="2677656"/>
          </a:xfrm>
          <a:prstGeom prst="rect">
            <a:avLst/>
          </a:prstGeom>
          <a:noFill/>
        </p:spPr>
        <p:txBody>
          <a:bodyPr wrap="square" rtlCol="0">
            <a:spAutoFit/>
          </a:bodyPr>
          <a:lstStyle/>
          <a:p>
            <a:pPr defTabSz="685800"/>
            <a:r>
              <a:rPr lang="en-US" sz="2100" kern="1200" dirty="0">
                <a:solidFill>
                  <a:prstClr val="black"/>
                </a:solidFill>
                <a:latin typeface="Arial" panose="020B0604020202020204" pitchFamily="34" charset="0"/>
                <a:ea typeface="+mn-ea"/>
                <a:cs typeface="Arial" panose="020B0604020202020204" pitchFamily="34" charset="0"/>
              </a:rPr>
              <a:t>If any change is made to the zone file, please remember to restart the </a:t>
            </a:r>
            <a:r>
              <a:rPr lang="en-US" sz="2100" kern="1200" dirty="0" err="1">
                <a:solidFill>
                  <a:prstClr val="black"/>
                </a:solidFill>
                <a:latin typeface="Arial" panose="020B0604020202020204" pitchFamily="34" charset="0"/>
                <a:ea typeface="+mn-ea"/>
                <a:cs typeface="Arial" panose="020B0604020202020204" pitchFamily="34" charset="0"/>
              </a:rPr>
              <a:t>nameserver</a:t>
            </a:r>
            <a:r>
              <a:rPr lang="en-US" sz="2100" kern="1200" dirty="0">
                <a:solidFill>
                  <a:prstClr val="black"/>
                </a:solidFill>
                <a:latin typeface="Arial" panose="020B0604020202020204" pitchFamily="34" charset="0"/>
                <a:ea typeface="+mn-ea"/>
                <a:cs typeface="Arial" panose="020B0604020202020204" pitchFamily="34" charset="0"/>
              </a:rPr>
              <a:t> or run the following command to ask the </a:t>
            </a:r>
            <a:r>
              <a:rPr lang="en-US" sz="2100" kern="1200" dirty="0" err="1">
                <a:solidFill>
                  <a:prstClr val="black"/>
                </a:solidFill>
                <a:latin typeface="Arial" panose="020B0604020202020204" pitchFamily="34" charset="0"/>
                <a:ea typeface="+mn-ea"/>
                <a:cs typeface="Arial" panose="020B0604020202020204" pitchFamily="34" charset="0"/>
              </a:rPr>
              <a:t>nameserver</a:t>
            </a:r>
            <a:r>
              <a:rPr lang="en-US" sz="2100" kern="1200" dirty="0">
                <a:solidFill>
                  <a:prstClr val="black"/>
                </a:solidFill>
                <a:latin typeface="Arial" panose="020B0604020202020204" pitchFamily="34" charset="0"/>
                <a:ea typeface="+mn-ea"/>
                <a:cs typeface="Arial" panose="020B0604020202020204" pitchFamily="34" charset="0"/>
              </a:rPr>
              <a:t> to reload the revised zone data</a:t>
            </a:r>
          </a:p>
          <a:p>
            <a:pPr defTabSz="685800"/>
            <a:r>
              <a:rPr lang="en-US" sz="2100" b="1" kern="1200" dirty="0">
                <a:solidFill>
                  <a:prstClr val="black"/>
                </a:solidFill>
                <a:latin typeface="Arial" panose="020B0604020202020204" pitchFamily="34" charset="0"/>
                <a:ea typeface="+mn-ea"/>
                <a:cs typeface="Arial" panose="020B0604020202020204" pitchFamily="34" charset="0"/>
              </a:rPr>
              <a:t>$ </a:t>
            </a:r>
            <a:r>
              <a:rPr lang="en-US" sz="2100" b="1" kern="1200" dirty="0" err="1">
                <a:solidFill>
                  <a:prstClr val="black"/>
                </a:solidFill>
                <a:latin typeface="Arial" panose="020B0604020202020204" pitchFamily="34" charset="0"/>
                <a:ea typeface="+mn-ea"/>
                <a:cs typeface="Arial" panose="020B0604020202020204" pitchFamily="34" charset="0"/>
              </a:rPr>
              <a:t>sudo</a:t>
            </a:r>
            <a:r>
              <a:rPr lang="en-US" sz="2100" b="1" kern="1200" dirty="0">
                <a:solidFill>
                  <a:prstClr val="black"/>
                </a:solidFill>
                <a:latin typeface="Arial" panose="020B0604020202020204" pitchFamily="34" charset="0"/>
                <a:ea typeface="+mn-ea"/>
                <a:cs typeface="Arial" panose="020B0604020202020204" pitchFamily="34" charset="0"/>
              </a:rPr>
              <a:t> </a:t>
            </a:r>
            <a:r>
              <a:rPr lang="en-US" sz="2100" b="1" kern="1200" dirty="0" err="1">
                <a:solidFill>
                  <a:prstClr val="black"/>
                </a:solidFill>
                <a:latin typeface="Arial" panose="020B0604020202020204" pitchFamily="34" charset="0"/>
                <a:ea typeface="+mn-ea"/>
                <a:cs typeface="Arial" panose="020B0604020202020204" pitchFamily="34" charset="0"/>
              </a:rPr>
              <a:t>rndc</a:t>
            </a:r>
            <a:r>
              <a:rPr lang="en-US" sz="2100" b="1" kern="1200" dirty="0">
                <a:solidFill>
                  <a:prstClr val="black"/>
                </a:solidFill>
                <a:latin typeface="Arial" panose="020B0604020202020204" pitchFamily="34" charset="0"/>
                <a:ea typeface="+mn-ea"/>
                <a:cs typeface="Arial" panose="020B0604020202020204" pitchFamily="34" charset="0"/>
              </a:rPr>
              <a:t> reload attacker32.com</a:t>
            </a:r>
          </a:p>
        </p:txBody>
      </p:sp>
    </p:spTree>
    <p:extLst>
      <p:ext uri="{BB962C8B-B14F-4D97-AF65-F5344CB8AC3E}">
        <p14:creationId xmlns:p14="http://schemas.microsoft.com/office/powerpoint/2010/main" val="245174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Test the Complete Setup on Victim Machine</a:t>
            </a:r>
          </a:p>
        </p:txBody>
      </p:sp>
      <p:sp>
        <p:nvSpPr>
          <p:cNvPr id="5" name="Content Placeholder 4">
            <a:extLst>
              <a:ext uri="{FF2B5EF4-FFF2-40B4-BE49-F238E27FC236}">
                <a16:creationId xmlns:a16="http://schemas.microsoft.com/office/drawing/2014/main" id="{CE44E965-8143-4641-A3EC-8F0296BD2CAB}"/>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78" y="1197738"/>
            <a:ext cx="4124679" cy="252510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357" y="1172684"/>
            <a:ext cx="4067447" cy="25017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78" y="3919382"/>
            <a:ext cx="4000738" cy="909876"/>
          </a:xfrm>
          <a:prstGeom prst="rect">
            <a:avLst/>
          </a:prstGeom>
        </p:spPr>
      </p:pic>
    </p:spTree>
    <p:extLst>
      <p:ext uri="{BB962C8B-B14F-4D97-AF65-F5344CB8AC3E}">
        <p14:creationId xmlns:p14="http://schemas.microsoft.com/office/powerpoint/2010/main" val="855215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DNS Attacks</a:t>
            </a:r>
          </a:p>
        </p:txBody>
      </p:sp>
      <p:sp>
        <p:nvSpPr>
          <p:cNvPr id="225" name="Shape 22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285750" indent="-285750"/>
            <a:r>
              <a:rPr lang="en-GB" b="1" dirty="0">
                <a:solidFill>
                  <a:srgbClr val="000000"/>
                </a:solidFill>
              </a:rPr>
              <a:t>Denial-of-Service Attacks (</a:t>
            </a:r>
            <a:r>
              <a:rPr lang="en-GB" b="1" dirty="0" err="1">
                <a:solidFill>
                  <a:srgbClr val="000000"/>
                </a:solidFill>
              </a:rPr>
              <a:t>DoS</a:t>
            </a:r>
            <a:r>
              <a:rPr lang="en-GB" b="1" dirty="0">
                <a:solidFill>
                  <a:srgbClr val="000000"/>
                </a:solidFill>
              </a:rPr>
              <a:t>): </a:t>
            </a:r>
            <a:r>
              <a:rPr lang="en-GB" dirty="0">
                <a:solidFill>
                  <a:srgbClr val="000000"/>
                </a:solidFill>
              </a:rPr>
              <a:t>When the local DNS servers and the authoritative nameservers do not respond to the DNS queries, the machines cannot retrieve IP addresses which essentially cuts down the communication.</a:t>
            </a:r>
          </a:p>
          <a:p>
            <a:pPr marL="285750" indent="-285750">
              <a:spcAft>
                <a:spcPts val="600"/>
              </a:spcAft>
            </a:pPr>
            <a:r>
              <a:rPr lang="en-GB" b="1" dirty="0">
                <a:solidFill>
                  <a:srgbClr val="000000"/>
                </a:solidFill>
              </a:rPr>
              <a:t>DNS Spoofing Attacks: </a:t>
            </a:r>
          </a:p>
          <a:p>
            <a:pPr marL="630238" lvl="1" indent="-285750">
              <a:spcAft>
                <a:spcPts val="600"/>
              </a:spcAft>
              <a:buFont typeface="Courier New" panose="02070309020205020404" pitchFamily="49" charset="0"/>
              <a:buChar char="o"/>
            </a:pPr>
            <a:r>
              <a:rPr lang="en-GB" sz="1600" dirty="0">
                <a:solidFill>
                  <a:srgbClr val="000000"/>
                </a:solidFill>
              </a:rPr>
              <a:t>Primary goal: provide a fraudulent IP address to victims, tricking them to communicate with a machine that is different from their intention. </a:t>
            </a:r>
          </a:p>
          <a:p>
            <a:pPr marL="630238" lvl="1" indent="-285750">
              <a:spcAft>
                <a:spcPts val="600"/>
              </a:spcAft>
              <a:buFont typeface="Courier New" panose="02070309020205020404" pitchFamily="49" charset="0"/>
              <a:buChar char="o"/>
            </a:pPr>
            <a:r>
              <a:rPr lang="en-GB" sz="1600" dirty="0">
                <a:solidFill>
                  <a:srgbClr val="000000"/>
                </a:solidFill>
              </a:rPr>
              <a:t>Example: If a user’s intention is to visit a bank’s web site to do online banking, but the IP address obtained through the DNS process is attacker’s machine, the user machine will communicate to the attacker’s web server.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Overview of the Attack Surfaces</a:t>
            </a:r>
          </a:p>
        </p:txBody>
      </p:sp>
      <p:pic>
        <p:nvPicPr>
          <p:cNvPr id="231" name="Shape 231"/>
          <p:cNvPicPr preferRelativeResize="0"/>
          <p:nvPr/>
        </p:nvPicPr>
        <p:blipFill>
          <a:blip r:embed="rId3">
            <a:alphaModFix/>
          </a:blip>
          <a:stretch>
            <a:fillRect/>
          </a:stretch>
        </p:blipFill>
        <p:spPr>
          <a:xfrm>
            <a:off x="1234088" y="1170125"/>
            <a:ext cx="6675824" cy="3024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DNS Attacks on Compromised Machines</a:t>
            </a:r>
          </a:p>
        </p:txBody>
      </p:sp>
      <p:sp>
        <p:nvSpPr>
          <p:cNvPr id="237" name="Shape 23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00050" indent="-285750">
              <a:buClr>
                <a:srgbClr val="000000"/>
              </a:buClr>
            </a:pPr>
            <a:r>
              <a:rPr lang="en-GB" dirty="0">
                <a:solidFill>
                  <a:srgbClr val="000000"/>
                </a:solidFill>
              </a:rPr>
              <a:t>If attackers have gained the root privileges on a machine, </a:t>
            </a:r>
          </a:p>
          <a:p>
            <a:pPr marL="682625" lvl="0" indent="-285750">
              <a:spcBef>
                <a:spcPts val="0"/>
              </a:spcBef>
              <a:buClr>
                <a:srgbClr val="000000"/>
              </a:buClr>
              <a:buSzPts val="1800"/>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a:t>
            </a:r>
            <a:r>
              <a:rPr lang="en-GB" dirty="0" err="1">
                <a:solidFill>
                  <a:srgbClr val="000000"/>
                </a:solidFill>
                <a:latin typeface="Courier New" panose="02070309020205020404" pitchFamily="49" charset="0"/>
                <a:cs typeface="Courier New" panose="02070309020205020404" pitchFamily="49" charset="0"/>
              </a:rPr>
              <a:t>resolv.conf</a:t>
            </a:r>
            <a:r>
              <a:rPr lang="en-GB" dirty="0">
                <a:solidFill>
                  <a:srgbClr val="000000"/>
                </a:solidFill>
              </a:rPr>
              <a:t>: use malicious DNS server as the machine’s local DNS server and can control the entire DNS process.</a:t>
            </a:r>
          </a:p>
          <a:p>
            <a:pPr marL="682625" lvl="0" indent="-285750">
              <a:spcBef>
                <a:spcPts val="0"/>
              </a:spcBef>
              <a:buClr>
                <a:srgbClr val="000000"/>
              </a:buClr>
              <a:buSzPts val="1800"/>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/etc/hosts</a:t>
            </a:r>
            <a:r>
              <a:rPr lang="en-GB" dirty="0">
                <a:solidFill>
                  <a:srgbClr val="000000"/>
                </a:solidFill>
              </a:rPr>
              <a:t>: add new records to the file, providing the IP addresses for some selected domains. For example, attackers can modify IP address of </a:t>
            </a:r>
            <a:r>
              <a:rPr lang="en-GB" u="sng" dirty="0">
                <a:solidFill>
                  <a:srgbClr val="000000"/>
                </a:solidFill>
                <a:hlinkClick r:id="rId3"/>
              </a:rPr>
              <a:t>www.bank32.com</a:t>
            </a:r>
            <a:r>
              <a:rPr lang="en-GB" dirty="0">
                <a:solidFill>
                  <a:srgbClr val="000000"/>
                </a:solidFill>
              </a:rPr>
              <a:t> which can lead to attacker’s machine.</a:t>
            </a:r>
          </a:p>
          <a:p>
            <a:pPr marL="0" lvl="0" indent="0">
              <a:spcBef>
                <a:spcPts val="0"/>
              </a:spcBef>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DNS Cache Poisoning Attack</a:t>
            </a:r>
          </a:p>
        </p:txBody>
      </p:sp>
    </p:spTree>
    <p:extLst>
      <p:ext uri="{BB962C8B-B14F-4D97-AF65-F5344CB8AC3E}">
        <p14:creationId xmlns:p14="http://schemas.microsoft.com/office/powerpoint/2010/main" val="3527803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Spoofing DNS Replies (from LAN)</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10" y="1510795"/>
            <a:ext cx="6508044" cy="28120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Spoofing Replies: IP and UDP headers </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71855"/>
            <a:ext cx="5871617" cy="35760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Domain (TLD)</a:t>
            </a:r>
          </a:p>
        </p:txBody>
      </p:sp>
      <p:sp>
        <p:nvSpPr>
          <p:cNvPr id="3" name="Text Placeholder 2"/>
          <p:cNvSpPr>
            <a:spLocks noGrp="1"/>
          </p:cNvSpPr>
          <p:nvPr>
            <p:ph type="body" idx="1"/>
          </p:nvPr>
        </p:nvSpPr>
        <p:spPr/>
        <p:txBody>
          <a:bodyPr/>
          <a:lstStyle/>
          <a:p>
            <a:pPr marL="287338" indent="-287338"/>
            <a:r>
              <a:rPr lang="en-US" dirty="0">
                <a:solidFill>
                  <a:schemeClr val="tx1"/>
                </a:solidFill>
              </a:rPr>
              <a:t>Infrastructure TLD:  .</a:t>
            </a:r>
            <a:r>
              <a:rPr lang="en-US" dirty="0" err="1">
                <a:solidFill>
                  <a:schemeClr val="tx1"/>
                </a:solidFill>
              </a:rPr>
              <a:t>arpa</a:t>
            </a:r>
            <a:endParaRPr lang="en-US" dirty="0">
              <a:solidFill>
                <a:schemeClr val="tx1"/>
              </a:solidFill>
            </a:endParaRPr>
          </a:p>
          <a:p>
            <a:pPr marL="287338" indent="-287338"/>
            <a:r>
              <a:rPr lang="en-US" dirty="0">
                <a:solidFill>
                  <a:schemeClr val="tx1"/>
                </a:solidFill>
              </a:rPr>
              <a:t>Generic TLD (</a:t>
            </a:r>
            <a:r>
              <a:rPr lang="en-US" dirty="0" err="1">
                <a:solidFill>
                  <a:schemeClr val="tx1"/>
                </a:solidFill>
              </a:rPr>
              <a:t>gTLD</a:t>
            </a:r>
            <a:r>
              <a:rPr lang="en-US" dirty="0">
                <a:solidFill>
                  <a:schemeClr val="tx1"/>
                </a:solidFill>
              </a:rPr>
              <a:t>): .com, </a:t>
            </a:r>
            <a:r>
              <a:rPr lang="en-US" dirty="0" err="1">
                <a:solidFill>
                  <a:schemeClr val="tx1"/>
                </a:solidFill>
              </a:rPr>
              <a:t>.net</a:t>
            </a:r>
            <a:r>
              <a:rPr lang="en-US" dirty="0">
                <a:solidFill>
                  <a:schemeClr val="tx1"/>
                </a:solidFill>
              </a:rPr>
              <a:t>, </a:t>
            </a:r>
          </a:p>
          <a:p>
            <a:pPr marL="287338" indent="-287338"/>
            <a:r>
              <a:rPr lang="en-US" dirty="0">
                <a:solidFill>
                  <a:schemeClr val="tx1"/>
                </a:solidFill>
              </a:rPr>
              <a:t>Sponsored TLD (</a:t>
            </a:r>
            <a:r>
              <a:rPr lang="en-US" dirty="0" err="1">
                <a:solidFill>
                  <a:schemeClr val="tx1"/>
                </a:solidFill>
              </a:rPr>
              <a:t>sTLD</a:t>
            </a:r>
            <a:r>
              <a:rPr lang="en-US" dirty="0">
                <a:solidFill>
                  <a:schemeClr val="tx1"/>
                </a:solidFill>
              </a:rPr>
              <a:t>): These domains are proposed and sponsored by private agencies or organizations that establish and enforce rules restricting the eligibility to use the TLD:  .</a:t>
            </a:r>
            <a:r>
              <a:rPr lang="en-US" dirty="0" err="1">
                <a:solidFill>
                  <a:schemeClr val="tx1"/>
                </a:solidFill>
              </a:rPr>
              <a:t>edu</a:t>
            </a:r>
            <a:r>
              <a:rPr lang="en-US" dirty="0">
                <a:solidFill>
                  <a:schemeClr val="tx1"/>
                </a:solidFill>
              </a:rPr>
              <a:t>, .</a:t>
            </a:r>
            <a:r>
              <a:rPr lang="en-US" dirty="0" err="1">
                <a:solidFill>
                  <a:schemeClr val="tx1"/>
                </a:solidFill>
              </a:rPr>
              <a:t>gov</a:t>
            </a:r>
            <a:r>
              <a:rPr lang="en-US" dirty="0">
                <a:solidFill>
                  <a:schemeClr val="tx1"/>
                </a:solidFill>
              </a:rPr>
              <a:t>, .mil, .travel, .jobs</a:t>
            </a:r>
          </a:p>
          <a:p>
            <a:pPr marL="287338" indent="-287338"/>
            <a:r>
              <a:rPr lang="en-US" dirty="0">
                <a:solidFill>
                  <a:schemeClr val="tx1"/>
                </a:solidFill>
              </a:rPr>
              <a:t>Country Code TLD (ccTLD): .au (Australia), .</a:t>
            </a:r>
            <a:r>
              <a:rPr lang="en-US" dirty="0" err="1">
                <a:solidFill>
                  <a:schemeClr val="tx1"/>
                </a:solidFill>
              </a:rPr>
              <a:t>cn</a:t>
            </a:r>
            <a:r>
              <a:rPr lang="en-US" dirty="0">
                <a:solidFill>
                  <a:schemeClr val="tx1"/>
                </a:solidFill>
              </a:rPr>
              <a:t> (China), .</a:t>
            </a:r>
            <a:r>
              <a:rPr lang="en-US" dirty="0" err="1">
                <a:solidFill>
                  <a:schemeClr val="tx1"/>
                </a:solidFill>
              </a:rPr>
              <a:t>fr</a:t>
            </a:r>
            <a:r>
              <a:rPr lang="en-US" dirty="0">
                <a:solidFill>
                  <a:schemeClr val="tx1"/>
                </a:solidFill>
              </a:rPr>
              <a:t> (France), .in (India)</a:t>
            </a:r>
          </a:p>
          <a:p>
            <a:pPr marL="287338" indent="-287338"/>
            <a:r>
              <a:rPr lang="en-US" dirty="0">
                <a:solidFill>
                  <a:schemeClr val="tx1"/>
                </a:solidFill>
              </a:rPr>
              <a:t>Reserved TLD: .example, .test, .</a:t>
            </a:r>
            <a:r>
              <a:rPr lang="en-US" dirty="0" err="1">
                <a:solidFill>
                  <a:schemeClr val="tx1"/>
                </a:solidFill>
              </a:rPr>
              <a:t>localhost</a:t>
            </a:r>
            <a:r>
              <a:rPr lang="en-US" dirty="0">
                <a:solidFill>
                  <a:schemeClr val="tx1"/>
                </a:solidFill>
              </a:rPr>
              <a:t>, .invalid</a:t>
            </a:r>
          </a:p>
        </p:txBody>
      </p:sp>
    </p:spTree>
    <p:extLst>
      <p:ext uri="{BB962C8B-B14F-4D97-AF65-F5344CB8AC3E}">
        <p14:creationId xmlns:p14="http://schemas.microsoft.com/office/powerpoint/2010/main" val="533147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Local DNS Cache Poisoning Attack</a:t>
            </a:r>
          </a:p>
        </p:txBody>
      </p:sp>
      <p:sp>
        <p:nvSpPr>
          <p:cNvPr id="263" name="Shape 263"/>
          <p:cNvSpPr txBox="1">
            <a:spLocks noGrp="1"/>
          </p:cNvSpPr>
          <p:nvPr>
            <p:ph type="body" idx="1"/>
          </p:nvPr>
        </p:nvSpPr>
        <p:spPr>
          <a:xfrm>
            <a:off x="311700" y="1832607"/>
            <a:ext cx="2348373" cy="1447142"/>
          </a:xfrm>
          <a:prstGeom prst="rect">
            <a:avLst/>
          </a:prstGeom>
        </p:spPr>
        <p:txBody>
          <a:bodyPr wrap="square" lIns="91425" tIns="91425" rIns="91425" bIns="91425" anchor="t" anchorCtr="0">
            <a:noAutofit/>
          </a:bodyPr>
          <a:lstStyle/>
          <a:p>
            <a:pPr marL="0" lvl="0" indent="0">
              <a:spcBef>
                <a:spcPts val="0"/>
              </a:spcBef>
              <a:buNone/>
            </a:pPr>
            <a:r>
              <a:rPr lang="en-GB" b="1" dirty="0">
                <a:solidFill>
                  <a:srgbClr val="000000"/>
                </a:solidFill>
              </a:rPr>
              <a:t>Goal:</a:t>
            </a:r>
            <a:r>
              <a:rPr lang="en-GB" dirty="0">
                <a:solidFill>
                  <a:srgbClr val="000000"/>
                </a:solidFill>
              </a:rPr>
              <a:t> Forge DNS replies after seeing a query from Local DNS Server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980" y="1076391"/>
            <a:ext cx="5402429" cy="401356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Local DNS Cache Poisoning Attack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114" y="1355405"/>
            <a:ext cx="5569876" cy="279884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How to Hijack the Entire Domain</a:t>
            </a:r>
          </a:p>
        </p:txBody>
      </p:sp>
      <p:sp>
        <p:nvSpPr>
          <p:cNvPr id="285" name="Shape 285"/>
          <p:cNvSpPr txBox="1">
            <a:spLocks noGrp="1"/>
          </p:cNvSpPr>
          <p:nvPr>
            <p:ph type="body" idx="1"/>
          </p:nvPr>
        </p:nvSpPr>
        <p:spPr>
          <a:xfrm>
            <a:off x="386964" y="1194487"/>
            <a:ext cx="7908754" cy="3756453"/>
          </a:xfrm>
          <a:prstGeom prst="rect">
            <a:avLst/>
          </a:prstGeom>
        </p:spPr>
        <p:txBody>
          <a:bodyPr wrap="square" lIns="91425" tIns="91425" rIns="91425" bIns="91425" anchor="t" anchorCtr="0">
            <a:noAutofit/>
          </a:bodyPr>
          <a:lstStyle/>
          <a:p>
            <a:pPr marL="457200" lvl="0" indent="-342900">
              <a:spcAft>
                <a:spcPts val="0"/>
              </a:spcAft>
              <a:buClr>
                <a:srgbClr val="000000"/>
              </a:buClr>
            </a:pPr>
            <a:r>
              <a:rPr lang="en-US" dirty="0">
                <a:solidFill>
                  <a:schemeClr val="tx1"/>
                </a:solidFill>
              </a:rPr>
              <a:t>The above attack only targets the Answer section in the reply which affects only the hostname</a:t>
            </a:r>
          </a:p>
          <a:p>
            <a:pPr marL="457200" lvl="0" indent="-342900">
              <a:spcAft>
                <a:spcPts val="0"/>
              </a:spcAft>
              <a:buClr>
                <a:srgbClr val="000000"/>
              </a:buClr>
            </a:pPr>
            <a:endParaRPr lang="en-US" dirty="0">
              <a:solidFill>
                <a:schemeClr val="tx1"/>
              </a:solidFill>
            </a:endParaRPr>
          </a:p>
          <a:p>
            <a:pPr marL="457200" lvl="0" indent="-342900">
              <a:spcAft>
                <a:spcPts val="0"/>
              </a:spcAft>
              <a:buClr>
                <a:srgbClr val="000000"/>
              </a:buClr>
            </a:pPr>
            <a:r>
              <a:rPr lang="en-US" dirty="0">
                <a:solidFill>
                  <a:schemeClr val="tx1"/>
                </a:solidFill>
              </a:rPr>
              <a:t>We can also forge the authority section (NS record) so that when the victim local DNS server tries to find any IP address in the target domain, it will send a request to the malicious name server specified in the fake NS record which affects all the hostnames in the target domain</a:t>
            </a:r>
          </a:p>
          <a:p>
            <a:pPr marL="457200" lvl="0" indent="-342900">
              <a:spcBef>
                <a:spcPts val="0"/>
              </a:spcBef>
              <a:spcAft>
                <a:spcPts val="0"/>
              </a:spcAft>
              <a:buClr>
                <a:srgbClr val="000000"/>
              </a:buClr>
              <a:buSzPts val="1800"/>
              <a:buChar char="●"/>
            </a:pPr>
            <a:endParaRPr lang="en-GB" dirty="0">
              <a:solidFill>
                <a:schemeClr val="tx1"/>
              </a:solidFill>
            </a:endParaRPr>
          </a:p>
        </p:txBody>
      </p:sp>
    </p:spTree>
    <p:extLst>
      <p:ext uri="{BB962C8B-B14F-4D97-AF65-F5344CB8AC3E}">
        <p14:creationId xmlns:p14="http://schemas.microsoft.com/office/powerpoint/2010/main" val="338066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Targeting the Authority Section</a:t>
            </a:r>
          </a:p>
        </p:txBody>
      </p:sp>
      <p:sp>
        <p:nvSpPr>
          <p:cNvPr id="285" name="Shape 285"/>
          <p:cNvSpPr txBox="1">
            <a:spLocks noGrp="1"/>
          </p:cNvSpPr>
          <p:nvPr>
            <p:ph type="body" idx="1"/>
          </p:nvPr>
        </p:nvSpPr>
        <p:spPr>
          <a:xfrm>
            <a:off x="386964" y="1194487"/>
            <a:ext cx="7908754" cy="3756453"/>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endParaRPr lang="en-GB"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26" y="1054693"/>
            <a:ext cx="5565290" cy="4036039"/>
          </a:xfrm>
          <a:prstGeom prst="rect">
            <a:avLst/>
          </a:prstGeom>
        </p:spPr>
      </p:pic>
    </p:spTree>
    <p:extLst>
      <p:ext uri="{BB962C8B-B14F-4D97-AF65-F5344CB8AC3E}">
        <p14:creationId xmlns:p14="http://schemas.microsoft.com/office/powerpoint/2010/main" val="293412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Attacking Result</a:t>
            </a:r>
          </a:p>
        </p:txBody>
      </p:sp>
      <p:sp>
        <p:nvSpPr>
          <p:cNvPr id="285" name="Shape 285"/>
          <p:cNvSpPr txBox="1">
            <a:spLocks noGrp="1"/>
          </p:cNvSpPr>
          <p:nvPr>
            <p:ph type="body" idx="1"/>
          </p:nvPr>
        </p:nvSpPr>
        <p:spPr>
          <a:xfrm>
            <a:off x="386964" y="1194487"/>
            <a:ext cx="7908754" cy="3756453"/>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endParaRPr lang="en-GB"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18" y="1404854"/>
            <a:ext cx="5338067" cy="3148518"/>
          </a:xfrm>
          <a:prstGeom prst="rect">
            <a:avLst/>
          </a:prstGeom>
        </p:spPr>
      </p:pic>
    </p:spTree>
    <p:extLst>
      <p:ext uri="{BB962C8B-B14F-4D97-AF65-F5344CB8AC3E}">
        <p14:creationId xmlns:p14="http://schemas.microsoft.com/office/powerpoint/2010/main" val="564656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Inspect the Cache</a:t>
            </a:r>
          </a:p>
        </p:txBody>
      </p:sp>
      <p:sp>
        <p:nvSpPr>
          <p:cNvPr id="285" name="Shape 285"/>
          <p:cNvSpPr txBox="1">
            <a:spLocks noGrp="1"/>
          </p:cNvSpPr>
          <p:nvPr>
            <p:ph type="body" idx="1"/>
          </p:nvPr>
        </p:nvSpPr>
        <p:spPr>
          <a:xfrm>
            <a:off x="617623" y="3164614"/>
            <a:ext cx="7908754" cy="1827515"/>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Run </a:t>
            </a:r>
            <a:r>
              <a:rPr lang="en-GB" dirty="0">
                <a:solidFill>
                  <a:srgbClr val="000000"/>
                </a:solidFill>
                <a:latin typeface="Courier New" panose="02070309020205020404" pitchFamily="49" charset="0"/>
                <a:cs typeface="Courier New" panose="02070309020205020404" pitchFamily="49" charset="0"/>
              </a:rPr>
              <a:t>$ </a:t>
            </a:r>
            <a:r>
              <a:rPr lang="en-GB" dirty="0" err="1">
                <a:solidFill>
                  <a:srgbClr val="000000"/>
                </a:solidFill>
                <a:latin typeface="Courier New" panose="02070309020205020404" pitchFamily="49" charset="0"/>
                <a:cs typeface="Courier New" panose="02070309020205020404" pitchFamily="49" charset="0"/>
              </a:rPr>
              <a:t>sudo</a:t>
            </a:r>
            <a:r>
              <a:rPr lang="en-GB" dirty="0">
                <a:solidFill>
                  <a:srgbClr val="000000"/>
                </a:solidFill>
                <a:latin typeface="Courier New" panose="02070309020205020404" pitchFamily="49" charset="0"/>
                <a:cs typeface="Courier New" panose="02070309020205020404" pitchFamily="49" charset="0"/>
              </a:rPr>
              <a:t> </a:t>
            </a:r>
            <a:r>
              <a:rPr lang="en-GB" dirty="0" err="1">
                <a:solidFill>
                  <a:srgbClr val="000000"/>
                </a:solidFill>
                <a:latin typeface="Courier New" panose="02070309020205020404" pitchFamily="49" charset="0"/>
                <a:cs typeface="Courier New" panose="02070309020205020404" pitchFamily="49" charset="0"/>
              </a:rPr>
              <a:t>rndc</a:t>
            </a:r>
            <a:r>
              <a:rPr lang="en-GB" dirty="0">
                <a:solidFill>
                  <a:srgbClr val="000000"/>
                </a:solidFill>
                <a:latin typeface="Courier New" panose="02070309020205020404" pitchFamily="49" charset="0"/>
                <a:cs typeface="Courier New" panose="02070309020205020404" pitchFamily="49" charset="0"/>
              </a:rPr>
              <a:t> </a:t>
            </a:r>
            <a:r>
              <a:rPr lang="en-GB" dirty="0" err="1">
                <a:solidFill>
                  <a:srgbClr val="000000"/>
                </a:solidFill>
                <a:latin typeface="Courier New" panose="02070309020205020404" pitchFamily="49" charset="0"/>
                <a:cs typeface="Courier New" panose="02070309020205020404" pitchFamily="49" charset="0"/>
              </a:rPr>
              <a:t>dumpdb</a:t>
            </a:r>
            <a:r>
              <a:rPr lang="en-GB" dirty="0">
                <a:solidFill>
                  <a:srgbClr val="000000"/>
                </a:solidFill>
                <a:latin typeface="Courier New" panose="02070309020205020404" pitchFamily="49" charset="0"/>
                <a:cs typeface="Courier New" panose="02070309020205020404" pitchFamily="49" charset="0"/>
              </a:rPr>
              <a:t> –cache</a:t>
            </a:r>
            <a:r>
              <a:rPr lang="en-GB" dirty="0">
                <a:solidFill>
                  <a:srgbClr val="000000"/>
                </a:solidFill>
              </a:rPr>
              <a:t>  to dump the local DNS cache</a:t>
            </a:r>
          </a:p>
          <a:p>
            <a:pPr marL="457200" lvl="0" indent="-342900">
              <a:spcAft>
                <a:spcPts val="0"/>
              </a:spcAft>
              <a:buClr>
                <a:srgbClr val="000000"/>
              </a:buClr>
            </a:pPr>
            <a:r>
              <a:rPr lang="en-GB" dirty="0">
                <a:solidFill>
                  <a:srgbClr val="000000"/>
                </a:solidFill>
                <a:latin typeface="Arial" panose="020B0604020202020204" pitchFamily="34" charset="0"/>
                <a:cs typeface="Arial" panose="020B0604020202020204" pitchFamily="34" charset="0"/>
              </a:rPr>
              <a:t>Run</a:t>
            </a:r>
            <a:r>
              <a:rPr lang="en-GB" dirty="0">
                <a:solidFill>
                  <a:srgbClr val="000000"/>
                </a:solidFill>
                <a:latin typeface="Courier New" panose="02070309020205020404" pitchFamily="49" charset="0"/>
                <a:cs typeface="Courier New" panose="02070309020205020404" pitchFamily="49" charset="0"/>
              </a:rPr>
              <a:t> $ less /</a:t>
            </a:r>
            <a:r>
              <a:rPr lang="en-GB" dirty="0" err="1">
                <a:solidFill>
                  <a:srgbClr val="000000"/>
                </a:solidFill>
                <a:latin typeface="Courier New" panose="02070309020205020404" pitchFamily="49" charset="0"/>
                <a:cs typeface="Courier New" panose="02070309020205020404" pitchFamily="49" charset="0"/>
              </a:rPr>
              <a:t>var</a:t>
            </a:r>
            <a:r>
              <a:rPr lang="en-GB" dirty="0">
                <a:solidFill>
                  <a:srgbClr val="000000"/>
                </a:solidFill>
                <a:latin typeface="Courier New" panose="02070309020205020404" pitchFamily="49" charset="0"/>
                <a:cs typeface="Courier New" panose="02070309020205020404" pitchFamily="49" charset="0"/>
              </a:rPr>
              <a:t>/cache/bind/</a:t>
            </a:r>
            <a:r>
              <a:rPr lang="en-GB" dirty="0" err="1">
                <a:solidFill>
                  <a:srgbClr val="000000"/>
                </a:solidFill>
                <a:latin typeface="Courier New" panose="02070309020205020404" pitchFamily="49" charset="0"/>
                <a:cs typeface="Courier New" panose="02070309020205020404" pitchFamily="49" charset="0"/>
              </a:rPr>
              <a:t>dump.db</a:t>
            </a:r>
            <a:r>
              <a:rPr lang="en-GB" dirty="0">
                <a:solidFill>
                  <a:srgbClr val="000000"/>
                </a:solidFill>
                <a:latin typeface="Courier New" panose="02070309020205020404" pitchFamily="49" charset="0"/>
                <a:cs typeface="Courier New" panose="02070309020205020404" pitchFamily="49" charset="0"/>
              </a:rPr>
              <a:t> </a:t>
            </a:r>
            <a:r>
              <a:rPr lang="en-GB" dirty="0">
                <a:solidFill>
                  <a:srgbClr val="000000"/>
                </a:solidFill>
                <a:latin typeface="+mn-lt"/>
                <a:cs typeface="Courier New" panose="02070309020205020404" pitchFamily="49" charset="0"/>
              </a:rPr>
              <a:t>to </a:t>
            </a:r>
            <a:r>
              <a:rPr lang="en-US" dirty="0">
                <a:solidFill>
                  <a:srgbClr val="000000"/>
                </a:solidFill>
                <a:latin typeface="+mn-lt"/>
                <a:cs typeface="Courier New" panose="02070309020205020404" pitchFamily="49" charset="0"/>
              </a:rPr>
              <a:t>check the contents of the DNS cache</a:t>
            </a:r>
            <a:endParaRPr lang="en-GB" dirty="0">
              <a:solidFill>
                <a:srgbClr val="000000"/>
              </a:solidFill>
              <a:latin typeface="+mn-lt"/>
            </a:endParaRPr>
          </a:p>
          <a:p>
            <a:pPr marL="457200" indent="-342900">
              <a:spcAft>
                <a:spcPts val="0"/>
              </a:spcAft>
              <a:buClr>
                <a:srgbClr val="000000"/>
              </a:buClr>
            </a:pPr>
            <a:r>
              <a:rPr lang="en-GB" dirty="0">
                <a:solidFill>
                  <a:schemeClr val="tx1"/>
                </a:solidFill>
              </a:rPr>
              <a:t>Clean the cache using “</a:t>
            </a:r>
            <a:r>
              <a:rPr lang="en-GB" dirty="0">
                <a:solidFill>
                  <a:schemeClr val="tx1"/>
                </a:solidFill>
                <a:latin typeface="Courier New" panose="02070309020205020404" pitchFamily="49" charset="0"/>
                <a:cs typeface="Courier New" panose="02070309020205020404" pitchFamily="49" charset="0"/>
              </a:rPr>
              <a:t>$</a:t>
            </a:r>
            <a:r>
              <a:rPr lang="en-GB" dirty="0" err="1">
                <a:solidFill>
                  <a:schemeClr val="tx1"/>
                </a:solidFill>
                <a:latin typeface="Courier New" panose="02070309020205020404" pitchFamily="49" charset="0"/>
                <a:cs typeface="Courier New" panose="02070309020205020404" pitchFamily="49" charset="0"/>
              </a:rPr>
              <a:t>sudo</a:t>
            </a:r>
            <a:r>
              <a:rPr lang="en-GB" dirty="0">
                <a:solidFill>
                  <a:schemeClr val="tx1"/>
                </a:solidFill>
                <a:latin typeface="Courier New" panose="02070309020205020404" pitchFamily="49" charset="0"/>
                <a:cs typeface="Courier New" panose="02070309020205020404" pitchFamily="49" charset="0"/>
              </a:rPr>
              <a:t> </a:t>
            </a:r>
            <a:r>
              <a:rPr lang="en-GB" dirty="0" err="1">
                <a:solidFill>
                  <a:schemeClr val="tx1"/>
                </a:solidFill>
                <a:latin typeface="Courier New" panose="02070309020205020404" pitchFamily="49" charset="0"/>
                <a:cs typeface="Courier New" panose="02070309020205020404" pitchFamily="49" charset="0"/>
              </a:rPr>
              <a:t>rndc</a:t>
            </a:r>
            <a:r>
              <a:rPr lang="en-GB" dirty="0">
                <a:solidFill>
                  <a:schemeClr val="tx1"/>
                </a:solidFill>
                <a:latin typeface="Courier New" panose="02070309020205020404" pitchFamily="49" charset="0"/>
                <a:cs typeface="Courier New" panose="02070309020205020404" pitchFamily="49" charset="0"/>
              </a:rPr>
              <a:t> flush</a:t>
            </a:r>
            <a:r>
              <a:rPr lang="en-GB" dirty="0">
                <a:solidFill>
                  <a:schemeClr val="tx1"/>
                </a:solidFill>
              </a:rPr>
              <a:t>” before doing the attack.</a:t>
            </a:r>
          </a:p>
        </p:txBody>
      </p:sp>
      <p:pic>
        <p:nvPicPr>
          <p:cNvPr id="3" name="Picture 2"/>
          <p:cNvPicPr>
            <a:picLocks noChangeAspect="1"/>
          </p:cNvPicPr>
          <p:nvPr/>
        </p:nvPicPr>
        <p:blipFill>
          <a:blip r:embed="rId3"/>
          <a:stretch>
            <a:fillRect/>
          </a:stretch>
        </p:blipFill>
        <p:spPr>
          <a:xfrm>
            <a:off x="1143244" y="1446872"/>
            <a:ext cx="6733594" cy="146135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DNS Cache Poisoning Attack</a:t>
            </a:r>
          </a:p>
        </p:txBody>
      </p:sp>
    </p:spTree>
    <p:extLst>
      <p:ext uri="{BB962C8B-B14F-4D97-AF65-F5344CB8AC3E}">
        <p14:creationId xmlns:p14="http://schemas.microsoft.com/office/powerpoint/2010/main" val="532698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Challenges</a:t>
            </a:r>
          </a:p>
        </p:txBody>
      </p:sp>
      <p:sp>
        <p:nvSpPr>
          <p:cNvPr id="293" name="Shape 293"/>
          <p:cNvSpPr txBox="1">
            <a:spLocks noGrp="1"/>
          </p:cNvSpPr>
          <p:nvPr>
            <p:ph type="body" idx="1"/>
          </p:nvPr>
        </p:nvSpPr>
        <p:spPr>
          <a:xfrm>
            <a:off x="311700" y="1152475"/>
            <a:ext cx="8520600" cy="3609600"/>
          </a:xfrm>
          <a:prstGeom prst="rect">
            <a:avLst/>
          </a:prstGeom>
        </p:spPr>
        <p:txBody>
          <a:bodyPr wrap="square" lIns="91425" tIns="91425" rIns="91425" bIns="91425" anchor="t" anchorCtr="0">
            <a:noAutofit/>
          </a:bodyPr>
          <a:lstStyle/>
          <a:p>
            <a:pPr lvl="0">
              <a:buNone/>
            </a:pPr>
            <a:r>
              <a:rPr lang="en-GB" u="sng" dirty="0">
                <a:solidFill>
                  <a:srgbClr val="000000"/>
                </a:solidFill>
              </a:rPr>
              <a:t>Challenges:</a:t>
            </a:r>
            <a:r>
              <a:rPr lang="en-GB" dirty="0">
                <a:solidFill>
                  <a:srgbClr val="000000"/>
                </a:solidFill>
              </a:rPr>
              <a:t> For remote attackers who are not on the same network as the local DNS server, spoofing replies is much more difficult, because they need to guess two random numbers used by the query packet:</a:t>
            </a:r>
          </a:p>
          <a:p>
            <a:pPr marL="457200" lvl="0" indent="-342900">
              <a:spcBef>
                <a:spcPts val="0"/>
              </a:spcBef>
              <a:spcAft>
                <a:spcPts val="0"/>
              </a:spcAft>
              <a:buClr>
                <a:srgbClr val="000000"/>
              </a:buClr>
              <a:buSzPts val="1800"/>
              <a:buChar char="●"/>
            </a:pPr>
            <a:r>
              <a:rPr lang="en-GB" dirty="0">
                <a:solidFill>
                  <a:srgbClr val="000000"/>
                </a:solidFill>
              </a:rPr>
              <a:t>Source port number (16-bit random number)</a:t>
            </a:r>
          </a:p>
          <a:p>
            <a:pPr marL="457200" lvl="0" indent="-342900">
              <a:spcBef>
                <a:spcPts val="0"/>
              </a:spcBef>
              <a:spcAft>
                <a:spcPts val="0"/>
              </a:spcAft>
              <a:buClr>
                <a:srgbClr val="000000"/>
              </a:buClr>
              <a:buSzPts val="1800"/>
              <a:buChar char="●"/>
            </a:pPr>
            <a:r>
              <a:rPr lang="en-GB" dirty="0">
                <a:solidFill>
                  <a:srgbClr val="000000"/>
                </a:solidFill>
              </a:rPr>
              <a:t>Transaction ID (16-bit random number)</a:t>
            </a:r>
          </a:p>
          <a:p>
            <a:pPr marL="114300" lvl="0">
              <a:spcBef>
                <a:spcPts val="0"/>
              </a:spcBef>
              <a:buClr>
                <a:srgbClr val="000000"/>
              </a:buClr>
              <a:buSzPts val="1800"/>
              <a:buNone/>
            </a:pPr>
            <a:endParaRPr lang="en-GB" dirty="0">
              <a:solidFill>
                <a:srgbClr val="000000"/>
              </a:solidFill>
            </a:endParaRPr>
          </a:p>
          <a:p>
            <a:pPr marL="114300" lvl="0">
              <a:spcBef>
                <a:spcPts val="0"/>
              </a:spcBef>
              <a:buClr>
                <a:srgbClr val="000000"/>
              </a:buClr>
              <a:buSzPts val="1800"/>
              <a:buNone/>
            </a:pPr>
            <a:r>
              <a:rPr lang="en-GB" u="sng" dirty="0">
                <a:solidFill>
                  <a:srgbClr val="000000"/>
                </a:solidFill>
              </a:rPr>
              <a:t>Cache effect</a:t>
            </a:r>
            <a:r>
              <a:rPr lang="en-GB" dirty="0">
                <a:solidFill>
                  <a:srgbClr val="000000"/>
                </a:solidFill>
              </a:rPr>
              <a:t>: If one attempt fails, the actual reply will be cached by local DNS server; attacker need to wait for the cache to timeout for the next attempt.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The </a:t>
            </a:r>
            <a:r>
              <a:rPr lang="en-GB" dirty="0" err="1"/>
              <a:t>Kaminsky</a:t>
            </a:r>
            <a:r>
              <a:rPr lang="en-GB" dirty="0"/>
              <a:t> Attack</a:t>
            </a:r>
          </a:p>
        </p:txBody>
      </p:sp>
      <p:sp>
        <p:nvSpPr>
          <p:cNvPr id="299" name="Shape 299"/>
          <p:cNvSpPr txBox="1"/>
          <p:nvPr/>
        </p:nvSpPr>
        <p:spPr>
          <a:xfrm>
            <a:off x="311550" y="1257900"/>
            <a:ext cx="2673190" cy="36798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b="1" dirty="0"/>
              <a:t>How can we keep forging replies without worrying about the cache effect?</a:t>
            </a:r>
          </a:p>
          <a:p>
            <a:pPr marL="0" lvl="0" indent="0">
              <a:spcBef>
                <a:spcPts val="0"/>
              </a:spcBef>
              <a:buNone/>
            </a:pPr>
            <a:endParaRPr lang="en-GB" sz="1800" b="1" dirty="0"/>
          </a:p>
          <a:p>
            <a:pPr marL="0" lvl="0" indent="0">
              <a:spcBef>
                <a:spcPts val="0"/>
              </a:spcBef>
              <a:buNone/>
            </a:pPr>
            <a:r>
              <a:rPr lang="en-GB" sz="1800" b="1" dirty="0"/>
              <a:t>Kaminsky’s Idea: </a:t>
            </a:r>
            <a:endParaRPr lang="en-GB" sz="1800" dirty="0"/>
          </a:p>
          <a:p>
            <a:pPr marL="457200" lvl="0" indent="-223838">
              <a:spcBef>
                <a:spcPts val="0"/>
              </a:spcBef>
              <a:spcAft>
                <a:spcPts val="600"/>
              </a:spcAft>
              <a:buFont typeface="Arial" panose="020B0604020202020204" pitchFamily="34" charset="0"/>
              <a:buChar char="•"/>
            </a:pPr>
            <a:r>
              <a:rPr lang="en-GB" dirty="0"/>
              <a:t>Ask a different question every time, so caching the answer does not matter, and the local DNS server will send out a new query each time.</a:t>
            </a:r>
          </a:p>
          <a:p>
            <a:pPr marL="457200" lvl="0" indent="-223838">
              <a:spcBef>
                <a:spcPts val="0"/>
              </a:spcBef>
              <a:spcAft>
                <a:spcPts val="600"/>
              </a:spcAft>
              <a:buFont typeface="Arial" panose="020B0604020202020204" pitchFamily="34" charset="0"/>
              <a:buChar char="•"/>
            </a:pPr>
            <a:r>
              <a:rPr lang="en-GB" dirty="0"/>
              <a:t>Provide forged answer in the Authority section</a:t>
            </a:r>
          </a:p>
          <a:p>
            <a:pPr marL="457200" lvl="0" indent="-223838">
              <a:spcBef>
                <a:spcPts val="0"/>
              </a:spcBef>
              <a:buFont typeface="Arial" panose="020B0604020202020204" pitchFamily="34" charset="0"/>
              <a:buChar char="•"/>
            </a:pPr>
            <a:endParaRPr lang="en-GB" sz="1800" dirty="0"/>
          </a:p>
          <a:p>
            <a:pPr marL="0" lvl="0" indent="0">
              <a:spcBef>
                <a:spcPts val="0"/>
              </a:spcBef>
              <a:buNone/>
            </a:pPr>
            <a:endParaRPr sz="1800" dirty="0"/>
          </a:p>
          <a:p>
            <a:pPr marL="0" lvl="0" indent="0">
              <a:spcBef>
                <a:spcPts val="0"/>
              </a:spcBef>
              <a:buNone/>
            </a:pPr>
            <a:endParaRPr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750" y="1328991"/>
            <a:ext cx="5810434" cy="347592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Kaminsky</a:t>
            </a:r>
            <a:r>
              <a:rPr lang="en-US" dirty="0"/>
              <a:t> Attack: A Sample Response</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768" y="1963373"/>
            <a:ext cx="6050804" cy="1630821"/>
          </a:xfrm>
          <a:prstGeom prst="rect">
            <a:avLst/>
          </a:prstGeom>
        </p:spPr>
      </p:pic>
      <p:sp>
        <p:nvSpPr>
          <p:cNvPr id="5" name="TextBox 4"/>
          <p:cNvSpPr txBox="1"/>
          <p:nvPr/>
        </p:nvSpPr>
        <p:spPr>
          <a:xfrm>
            <a:off x="311700" y="1343954"/>
            <a:ext cx="1768416" cy="1077218"/>
          </a:xfrm>
          <a:prstGeom prst="rect">
            <a:avLst/>
          </a:prstGeom>
          <a:noFill/>
          <a:ln>
            <a:solidFill>
              <a:schemeClr val="tx1"/>
            </a:solidFill>
          </a:ln>
        </p:spPr>
        <p:txBody>
          <a:bodyPr wrap="square" rtlCol="0">
            <a:spAutoFit/>
          </a:bodyPr>
          <a:lstStyle/>
          <a:p>
            <a:pPr algn="r"/>
            <a:r>
              <a:rPr lang="en-US" sz="1600" dirty="0"/>
              <a:t>This random name will change for each attack attempt</a:t>
            </a:r>
          </a:p>
        </p:txBody>
      </p:sp>
      <p:sp>
        <p:nvSpPr>
          <p:cNvPr id="6" name="Right Arrow 5"/>
          <p:cNvSpPr/>
          <p:nvPr/>
        </p:nvSpPr>
        <p:spPr>
          <a:xfrm>
            <a:off x="2118360" y="2216988"/>
            <a:ext cx="425164" cy="12939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3223613" y="3698244"/>
            <a:ext cx="261623" cy="15277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7987" y="2656457"/>
            <a:ext cx="1768416" cy="584775"/>
          </a:xfrm>
          <a:prstGeom prst="rect">
            <a:avLst/>
          </a:prstGeom>
          <a:noFill/>
          <a:ln>
            <a:solidFill>
              <a:schemeClr val="tx1"/>
            </a:solidFill>
          </a:ln>
        </p:spPr>
        <p:txBody>
          <a:bodyPr wrap="square" rtlCol="0">
            <a:spAutoFit/>
          </a:bodyPr>
          <a:lstStyle/>
          <a:p>
            <a:pPr algn="r"/>
            <a:r>
              <a:rPr lang="en-US" sz="1600" dirty="0"/>
              <a:t>This answer does not matter</a:t>
            </a:r>
          </a:p>
        </p:txBody>
      </p:sp>
      <p:sp>
        <p:nvSpPr>
          <p:cNvPr id="9" name="Right Arrow 8"/>
          <p:cNvSpPr/>
          <p:nvPr/>
        </p:nvSpPr>
        <p:spPr>
          <a:xfrm>
            <a:off x="2118360" y="2816619"/>
            <a:ext cx="425164" cy="12939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05058" y="3985116"/>
            <a:ext cx="2899744" cy="584775"/>
          </a:xfrm>
          <a:prstGeom prst="rect">
            <a:avLst/>
          </a:prstGeom>
          <a:noFill/>
          <a:ln>
            <a:solidFill>
              <a:schemeClr val="tx1"/>
            </a:solidFill>
          </a:ln>
        </p:spPr>
        <p:txBody>
          <a:bodyPr wrap="square" rtlCol="0">
            <a:spAutoFit/>
          </a:bodyPr>
          <a:lstStyle/>
          <a:p>
            <a:r>
              <a:rPr lang="en-US" sz="1600" dirty="0"/>
              <a:t>This is what we want the local DNS server to cache</a:t>
            </a:r>
          </a:p>
        </p:txBody>
      </p:sp>
      <p:sp>
        <p:nvSpPr>
          <p:cNvPr id="11" name="Rectangle 10"/>
          <p:cNvSpPr/>
          <p:nvPr/>
        </p:nvSpPr>
        <p:spPr>
          <a:xfrm>
            <a:off x="6021237" y="3338422"/>
            <a:ext cx="2311879" cy="3053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06507" y="3985116"/>
            <a:ext cx="4026065" cy="584775"/>
          </a:xfrm>
          <a:prstGeom prst="rect">
            <a:avLst/>
          </a:prstGeom>
          <a:noFill/>
          <a:ln>
            <a:solidFill>
              <a:schemeClr val="tx1"/>
            </a:solidFill>
          </a:ln>
        </p:spPr>
        <p:txBody>
          <a:bodyPr wrap="square" rtlCol="0">
            <a:spAutoFit/>
          </a:bodyPr>
          <a:lstStyle/>
          <a:p>
            <a:r>
              <a:rPr lang="en-US" sz="1600" dirty="0"/>
              <a:t>Tell the DNS server to use this one as the nameserver for the example.com domain</a:t>
            </a:r>
          </a:p>
        </p:txBody>
      </p:sp>
      <p:sp>
        <p:nvSpPr>
          <p:cNvPr id="13" name="Right Arrow 12"/>
          <p:cNvSpPr/>
          <p:nvPr/>
        </p:nvSpPr>
        <p:spPr>
          <a:xfrm rot="16200000">
            <a:off x="6757569" y="3738081"/>
            <a:ext cx="261623" cy="15277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730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DNS Zone</a:t>
            </a:r>
          </a:p>
        </p:txBody>
      </p:sp>
      <p:sp>
        <p:nvSpPr>
          <p:cNvPr id="74" name="Shape 74"/>
          <p:cNvSpPr txBox="1">
            <a:spLocks noGrp="1"/>
          </p:cNvSpPr>
          <p:nvPr>
            <p:ph type="body" idx="1"/>
          </p:nvPr>
        </p:nvSpPr>
        <p:spPr>
          <a:xfrm>
            <a:off x="311700" y="3360050"/>
            <a:ext cx="8520600" cy="16272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The tree structure depicts subdomains within example.com domain.</a:t>
            </a:r>
          </a:p>
          <a:p>
            <a:pPr marL="457200" lvl="0" indent="-342900">
              <a:spcBef>
                <a:spcPts val="0"/>
              </a:spcBef>
              <a:spcAft>
                <a:spcPts val="0"/>
              </a:spcAft>
              <a:buClr>
                <a:srgbClr val="000000"/>
              </a:buClr>
              <a:buSzPts val="1800"/>
              <a:buChar char="●"/>
            </a:pPr>
            <a:r>
              <a:rPr lang="en-GB" dirty="0">
                <a:solidFill>
                  <a:srgbClr val="000000"/>
                </a:solidFill>
              </a:rPr>
              <a:t>In this case, there are multiple DNS zones one for each country. The zone keeps records of who the authority is for each of its subdomains.</a:t>
            </a:r>
          </a:p>
          <a:p>
            <a:pPr marL="457200" lvl="0" indent="-342900">
              <a:spcBef>
                <a:spcPts val="0"/>
              </a:spcBef>
              <a:buClr>
                <a:srgbClr val="000000"/>
              </a:buClr>
              <a:buSzPts val="1800"/>
              <a:buChar char="●"/>
            </a:pPr>
            <a:r>
              <a:rPr lang="en-GB" dirty="0">
                <a:solidFill>
                  <a:srgbClr val="000000"/>
                </a:solidFill>
              </a:rPr>
              <a:t>The zone for example.com contains only the DNS records for the hostnames that do not belong to any subdomain like mail.example.com</a:t>
            </a:r>
          </a:p>
        </p:txBody>
      </p:sp>
      <p:pic>
        <p:nvPicPr>
          <p:cNvPr id="75" name="Shape 75"/>
          <p:cNvPicPr preferRelativeResize="0"/>
          <p:nvPr/>
        </p:nvPicPr>
        <p:blipFill>
          <a:blip r:embed="rId3">
            <a:alphaModFix/>
          </a:blip>
          <a:stretch>
            <a:fillRect/>
          </a:stretch>
        </p:blipFill>
        <p:spPr>
          <a:xfrm>
            <a:off x="311700" y="1170125"/>
            <a:ext cx="5023933" cy="2037525"/>
          </a:xfrm>
          <a:prstGeom prst="rect">
            <a:avLst/>
          </a:prstGeom>
          <a:noFill/>
          <a:ln>
            <a:noFill/>
          </a:ln>
        </p:spPr>
      </p:pic>
      <p:sp>
        <p:nvSpPr>
          <p:cNvPr id="76" name="Shape 76"/>
          <p:cNvSpPr txBox="1"/>
          <p:nvPr/>
        </p:nvSpPr>
        <p:spPr>
          <a:xfrm>
            <a:off x="5405500" y="1153725"/>
            <a:ext cx="3426900" cy="2055600"/>
          </a:xfrm>
          <a:prstGeom prst="rect">
            <a:avLst/>
          </a:prstGeom>
          <a:noFill/>
          <a:ln>
            <a:noFill/>
          </a:ln>
        </p:spPr>
        <p:txBody>
          <a:bodyPr wrap="square" lIns="91425" tIns="91425" rIns="91425" bIns="91425" anchor="t" anchorCtr="0">
            <a:noAutofit/>
          </a:bodyPr>
          <a:lstStyle/>
          <a:p>
            <a:pPr marL="457200" lvl="0" indent="-342900">
              <a:spcBef>
                <a:spcPts val="0"/>
              </a:spcBef>
              <a:spcAft>
                <a:spcPts val="0"/>
              </a:spcAft>
              <a:buSzPts val="1800"/>
              <a:buChar char="●"/>
            </a:pPr>
            <a:r>
              <a:rPr lang="en-GB" sz="1800" dirty="0"/>
              <a:t>DNS is organized according to zones.</a:t>
            </a:r>
          </a:p>
          <a:p>
            <a:pPr marL="457200" lvl="0" indent="-342900">
              <a:spcBef>
                <a:spcPts val="0"/>
              </a:spcBef>
              <a:buSzPts val="1800"/>
              <a:buChar char="●"/>
            </a:pPr>
            <a:r>
              <a:rPr lang="en-GB" sz="1800" dirty="0"/>
              <a:t>A zone groups contiguous domains and subdomains on the domain tree and assign management authority to an entity.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Sending DNS Request to the Local DNS Server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861" y="1587210"/>
            <a:ext cx="6689727" cy="3028756"/>
          </a:xfrm>
        </p:spPr>
      </p:pic>
    </p:spTree>
    <p:extLst>
      <p:ext uri="{BB962C8B-B14F-4D97-AF65-F5344CB8AC3E}">
        <p14:creationId xmlns:p14="http://schemas.microsoft.com/office/powerpoint/2010/main" val="625897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a Spoofed DNS Response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376" y="1324705"/>
            <a:ext cx="5669323" cy="3262312"/>
          </a:xfrm>
        </p:spPr>
      </p:pic>
    </p:spTree>
    <p:extLst>
      <p:ext uri="{BB962C8B-B14F-4D97-AF65-F5344CB8AC3E}">
        <p14:creationId xmlns:p14="http://schemas.microsoft.com/office/powerpoint/2010/main" val="631034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Loading Pre-generated DNS Packet into C Program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90" y="1920524"/>
            <a:ext cx="5310226" cy="2186003"/>
          </a:xfrm>
        </p:spPr>
      </p:pic>
    </p:spTree>
    <p:extLst>
      <p:ext uri="{BB962C8B-B14F-4D97-AF65-F5344CB8AC3E}">
        <p14:creationId xmlns:p14="http://schemas.microsoft.com/office/powerpoint/2010/main" val="213677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Modify the DNS Packet in 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237750"/>
            <a:ext cx="5833934" cy="183909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837" y="3170823"/>
            <a:ext cx="5313163" cy="1846020"/>
          </a:xfrm>
          <a:prstGeom prst="rect">
            <a:avLst/>
          </a:prstGeom>
        </p:spPr>
      </p:pic>
    </p:spTree>
    <p:extLst>
      <p:ext uri="{BB962C8B-B14F-4D97-AF65-F5344CB8AC3E}">
        <p14:creationId xmlns:p14="http://schemas.microsoft.com/office/powerpoint/2010/main" val="3646621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Verify the Attack Result</a:t>
            </a:r>
          </a:p>
        </p:txBody>
      </p:sp>
      <p:pic>
        <p:nvPicPr>
          <p:cNvPr id="4" name="Content Placeholder 3"/>
          <p:cNvPicPr>
            <a:picLocks noGrp="1" noChangeAspect="1"/>
          </p:cNvPicPr>
          <p:nvPr>
            <p:ph idx="1"/>
          </p:nvPr>
        </p:nvPicPr>
        <p:blipFill>
          <a:blip r:embed="rId2"/>
          <a:stretch>
            <a:fillRect/>
          </a:stretch>
        </p:blipFill>
        <p:spPr>
          <a:xfrm>
            <a:off x="837942" y="1145475"/>
            <a:ext cx="5944115" cy="902286"/>
          </a:xfrm>
          <a:prstGeom prst="rect">
            <a:avLst/>
          </a:prstGeom>
        </p:spPr>
      </p:pic>
      <p:pic>
        <p:nvPicPr>
          <p:cNvPr id="5" name="Picture 4"/>
          <p:cNvPicPr>
            <a:picLocks noChangeAspect="1"/>
          </p:cNvPicPr>
          <p:nvPr/>
        </p:nvPicPr>
        <p:blipFill>
          <a:blip r:embed="rId3"/>
          <a:stretch>
            <a:fillRect/>
          </a:stretch>
        </p:blipFill>
        <p:spPr>
          <a:xfrm>
            <a:off x="837942" y="2104797"/>
            <a:ext cx="5492972" cy="2993395"/>
          </a:xfrm>
          <a:prstGeom prst="rect">
            <a:avLst/>
          </a:prstGeom>
        </p:spPr>
      </p:pic>
    </p:spTree>
    <p:extLst>
      <p:ext uri="{BB962C8B-B14F-4D97-AF65-F5344CB8AC3E}">
        <p14:creationId xmlns:p14="http://schemas.microsoft.com/office/powerpoint/2010/main" val="1640022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5" y="2142223"/>
            <a:ext cx="8280210" cy="841800"/>
          </a:xfrm>
        </p:spPr>
        <p:txBody>
          <a:bodyPr/>
          <a:lstStyle/>
          <a:p>
            <a:r>
              <a:rPr lang="en-GB" dirty="0"/>
              <a:t>Attacks from Malicious DNS Server</a:t>
            </a:r>
            <a:endParaRPr lang="en-US" dirty="0"/>
          </a:p>
        </p:txBody>
      </p:sp>
    </p:spTree>
    <p:extLst>
      <p:ext uri="{BB962C8B-B14F-4D97-AF65-F5344CB8AC3E}">
        <p14:creationId xmlns:p14="http://schemas.microsoft.com/office/powerpoint/2010/main" val="120289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Attacks from Malicious DNS Server</a:t>
            </a:r>
          </a:p>
        </p:txBody>
      </p:sp>
      <p:sp>
        <p:nvSpPr>
          <p:cNvPr id="249" name="Shape 24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a:buNone/>
            </a:pPr>
            <a:r>
              <a:rPr lang="en-GB" dirty="0">
                <a:solidFill>
                  <a:srgbClr val="000000"/>
                </a:solidFill>
              </a:rPr>
              <a:t>When a user visits a website, such as attacker32.com, a DNS query will eventually come to the authoritative nameserver of the attacker32.com domain. In addition to providing an IP address in the answer section of the response, DNS server can also provide information in the authority and additional sections. Attackers can use these sections to provide fraudulent information.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Sample of a Valid DNS Response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0636" y="1217613"/>
            <a:ext cx="5100315" cy="3598662"/>
          </a:xfrm>
        </p:spPr>
      </p:pic>
    </p:spTree>
    <p:extLst>
      <p:ext uri="{BB962C8B-B14F-4D97-AF65-F5344CB8AC3E}">
        <p14:creationId xmlns:p14="http://schemas.microsoft.com/office/powerpoint/2010/main" val="1183237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solidFill>
                  <a:srgbClr val="000000"/>
                </a:solidFill>
              </a:rPr>
              <a:t>Fake Data in the Authority Section</a:t>
            </a:r>
            <a:endParaRPr lang="en-GB" dirty="0"/>
          </a:p>
        </p:txBody>
      </p:sp>
      <p:sp>
        <p:nvSpPr>
          <p:cNvPr id="4" name="TextBox 3"/>
          <p:cNvSpPr txBox="1"/>
          <p:nvPr/>
        </p:nvSpPr>
        <p:spPr>
          <a:xfrm>
            <a:off x="934217" y="3250394"/>
            <a:ext cx="1518249" cy="646331"/>
          </a:xfrm>
          <a:prstGeom prst="rect">
            <a:avLst/>
          </a:prstGeom>
          <a:noFill/>
          <a:ln>
            <a:solidFill>
              <a:schemeClr val="tx1"/>
            </a:solidFill>
          </a:ln>
        </p:spPr>
        <p:txBody>
          <a:bodyPr wrap="square" rtlCol="0">
            <a:spAutoFit/>
          </a:bodyPr>
          <a:lstStyle/>
          <a:p>
            <a:pPr algn="r"/>
            <a:r>
              <a:rPr lang="en-US" sz="1800" dirty="0"/>
              <a:t>This one is allowed</a:t>
            </a:r>
          </a:p>
        </p:txBody>
      </p:sp>
      <p:sp>
        <p:nvSpPr>
          <p:cNvPr id="9" name="TextBox 8"/>
          <p:cNvSpPr txBox="1"/>
          <p:nvPr/>
        </p:nvSpPr>
        <p:spPr>
          <a:xfrm>
            <a:off x="539383" y="3943171"/>
            <a:ext cx="1518249" cy="1200329"/>
          </a:xfrm>
          <a:prstGeom prst="rect">
            <a:avLst/>
          </a:prstGeom>
          <a:noFill/>
          <a:ln>
            <a:solidFill>
              <a:schemeClr val="tx1"/>
            </a:solidFill>
          </a:ln>
        </p:spPr>
        <p:txBody>
          <a:bodyPr wrap="square" rtlCol="0">
            <a:spAutoFit/>
          </a:bodyPr>
          <a:lstStyle/>
          <a:p>
            <a:pPr algn="r"/>
            <a:r>
              <a:rPr lang="en-US" sz="1800" dirty="0"/>
              <a:t>This one is out of zone, and should be discarded</a:t>
            </a:r>
          </a:p>
        </p:txBody>
      </p:sp>
      <p:cxnSp>
        <p:nvCxnSpPr>
          <p:cNvPr id="6" name="Straight Arrow Connector 5"/>
          <p:cNvCxnSpPr/>
          <p:nvPr/>
        </p:nvCxnSpPr>
        <p:spPr>
          <a:xfrm>
            <a:off x="2310130" y="3981670"/>
            <a:ext cx="284672" cy="29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056933" y="4496609"/>
            <a:ext cx="543464" cy="37852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932" y="1123495"/>
            <a:ext cx="6329409" cy="356237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Query Result</a:t>
            </a:r>
          </a:p>
        </p:txBody>
      </p:sp>
      <p:sp>
        <p:nvSpPr>
          <p:cNvPr id="6" name="Content Placeholder 5"/>
          <p:cNvSpPr>
            <a:spLocks noGrp="1"/>
          </p:cNvSpPr>
          <p:nvPr>
            <p:ph idx="1"/>
          </p:nvPr>
        </p:nvSpPr>
        <p:spPr/>
        <p:txBody>
          <a:bodyPr/>
          <a:lstStyle/>
          <a:p>
            <a:r>
              <a:rPr lang="en-US" dirty="0">
                <a:latin typeface="Arial" panose="020B0604020202020204" pitchFamily="34" charset="0"/>
                <a:cs typeface="Arial" panose="020B0604020202020204" pitchFamily="34" charset="0"/>
              </a:rPr>
              <a:t>Creating Fake records on the attacker DNS server</a:t>
            </a:r>
          </a:p>
          <a:p>
            <a:endParaRPr lang="en-US" dirty="0"/>
          </a:p>
          <a:p>
            <a:endParaRPr lang="en-US" dirty="0"/>
          </a:p>
          <a:p>
            <a:r>
              <a:rPr lang="en-US" dirty="0">
                <a:latin typeface="Arial" panose="020B0604020202020204" pitchFamily="34" charset="0"/>
                <a:cs typeface="Arial" panose="020B0604020202020204" pitchFamily="34" charset="0"/>
              </a:rPr>
              <a:t>Query Result</a:t>
            </a:r>
          </a:p>
          <a:p>
            <a:endParaRPr lang="en-US" dirty="0"/>
          </a:p>
          <a:p>
            <a:endParaRPr lang="en-US" dirty="0"/>
          </a:p>
          <a:p>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446" y="1780594"/>
            <a:ext cx="5253076" cy="76676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10" y="3000971"/>
            <a:ext cx="5705517" cy="1771663"/>
          </a:xfrm>
          <a:prstGeom prst="rect">
            <a:avLst/>
          </a:prstGeom>
        </p:spPr>
      </p:pic>
    </p:spTree>
    <p:extLst>
      <p:ext uri="{BB962C8B-B14F-4D97-AF65-F5344CB8AC3E}">
        <p14:creationId xmlns:p14="http://schemas.microsoft.com/office/powerpoint/2010/main" val="340623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Zone vs Domain</a:t>
            </a:r>
          </a:p>
        </p:txBody>
      </p:sp>
      <p:sp>
        <p:nvSpPr>
          <p:cNvPr id="82" name="Shape 82"/>
          <p:cNvSpPr txBox="1">
            <a:spLocks noGrp="1"/>
          </p:cNvSpPr>
          <p:nvPr>
            <p:ph type="body" idx="1"/>
          </p:nvPr>
        </p:nvSpPr>
        <p:spPr>
          <a:xfrm>
            <a:off x="311700" y="1152475"/>
            <a:ext cx="8520600" cy="39909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A DNS zone only contains a portion of the DNS data for a domain.</a:t>
            </a:r>
          </a:p>
          <a:p>
            <a:pPr marL="457200" lvl="0" indent="-342900">
              <a:spcBef>
                <a:spcPts val="0"/>
              </a:spcBef>
              <a:spcAft>
                <a:spcPts val="0"/>
              </a:spcAft>
              <a:buClr>
                <a:srgbClr val="000000"/>
              </a:buClr>
              <a:buSzPts val="1800"/>
              <a:buChar char="●"/>
            </a:pPr>
            <a:r>
              <a:rPr lang="en-GB" dirty="0">
                <a:solidFill>
                  <a:srgbClr val="000000"/>
                </a:solidFill>
              </a:rPr>
              <a:t>If a domain is not divided into subdomains, the zone and domain are essentially the same, because the zone contains all the DNS data for the domain.</a:t>
            </a:r>
          </a:p>
          <a:p>
            <a:pPr marL="457200" lvl="0" indent="-342900">
              <a:spcBef>
                <a:spcPts val="0"/>
              </a:spcBef>
              <a:spcAft>
                <a:spcPts val="0"/>
              </a:spcAft>
              <a:buClr>
                <a:srgbClr val="000000"/>
              </a:buClr>
              <a:buSzPts val="1800"/>
              <a:buChar char="●"/>
            </a:pPr>
            <a:r>
              <a:rPr lang="en-GB" dirty="0">
                <a:solidFill>
                  <a:srgbClr val="000000"/>
                </a:solidFill>
              </a:rPr>
              <a:t>When a domain is divided into subdomains, their DNS data can still be put in the same zone, so domain and zone are still the same.</a:t>
            </a:r>
          </a:p>
          <a:p>
            <a:pPr marL="457200" lvl="0" indent="-342900">
              <a:spcBef>
                <a:spcPts val="0"/>
              </a:spcBef>
              <a:spcAft>
                <a:spcPts val="0"/>
              </a:spcAft>
              <a:buClr>
                <a:srgbClr val="000000"/>
              </a:buClr>
              <a:buSzPts val="1800"/>
              <a:buChar char="●"/>
            </a:pPr>
            <a:r>
              <a:rPr lang="en-GB" dirty="0">
                <a:solidFill>
                  <a:srgbClr val="000000"/>
                </a:solidFill>
              </a:rPr>
              <a:t>But subdomains can have their own zones.</a:t>
            </a:r>
          </a:p>
          <a:p>
            <a:pPr marL="457200" lvl="0" indent="-342900">
              <a:spcBef>
                <a:spcPts val="0"/>
              </a:spcBef>
              <a:buClr>
                <a:srgbClr val="000000"/>
              </a:buClr>
              <a:buSzPts val="1800"/>
              <a:buChar char="●"/>
            </a:pPr>
            <a:r>
              <a:rPr lang="en-GB" dirty="0">
                <a:solidFill>
                  <a:srgbClr val="000000"/>
                </a:solidFill>
              </a:rPr>
              <a:t>usa.example.com is a domain with subdomains as </a:t>
            </a:r>
            <a:r>
              <a:rPr lang="en-GB" dirty="0" err="1">
                <a:solidFill>
                  <a:srgbClr val="000000"/>
                </a:solidFill>
              </a:rPr>
              <a:t>boston</a:t>
            </a:r>
            <a:r>
              <a:rPr lang="en-GB" dirty="0">
                <a:solidFill>
                  <a:srgbClr val="000000"/>
                </a:solidFill>
              </a:rPr>
              <a:t>, </a:t>
            </a:r>
            <a:r>
              <a:rPr lang="en-GB" dirty="0" err="1">
                <a:solidFill>
                  <a:srgbClr val="000000"/>
                </a:solidFill>
              </a:rPr>
              <a:t>nyc</a:t>
            </a:r>
            <a:r>
              <a:rPr lang="en-GB" dirty="0">
                <a:solidFill>
                  <a:srgbClr val="000000"/>
                </a:solidFill>
              </a:rPr>
              <a:t> and </a:t>
            </a:r>
            <a:r>
              <a:rPr lang="en-GB" dirty="0" err="1">
                <a:solidFill>
                  <a:srgbClr val="000000"/>
                </a:solidFill>
              </a:rPr>
              <a:t>chicago</a:t>
            </a:r>
            <a:r>
              <a:rPr lang="en-GB" dirty="0">
                <a:solidFill>
                  <a:srgbClr val="000000"/>
                </a:solidFill>
              </a:rPr>
              <a:t>. Two zones are created for usa.example.com. First contains </a:t>
            </a:r>
            <a:r>
              <a:rPr lang="en-GB" dirty="0" err="1">
                <a:solidFill>
                  <a:srgbClr val="000000"/>
                </a:solidFill>
              </a:rPr>
              <a:t>usa</a:t>
            </a:r>
            <a:r>
              <a:rPr lang="en-GB" dirty="0">
                <a:solidFill>
                  <a:srgbClr val="000000"/>
                </a:solidFill>
              </a:rPr>
              <a:t> domain, </a:t>
            </a:r>
            <a:r>
              <a:rPr lang="en-GB" dirty="0" err="1">
                <a:solidFill>
                  <a:srgbClr val="000000"/>
                </a:solidFill>
              </a:rPr>
              <a:t>chicago</a:t>
            </a:r>
            <a:r>
              <a:rPr lang="en-GB" dirty="0">
                <a:solidFill>
                  <a:srgbClr val="000000"/>
                </a:solidFill>
              </a:rPr>
              <a:t> and </a:t>
            </a:r>
            <a:r>
              <a:rPr lang="en-GB" dirty="0" err="1">
                <a:solidFill>
                  <a:srgbClr val="000000"/>
                </a:solidFill>
              </a:rPr>
              <a:t>boston</a:t>
            </a:r>
            <a:r>
              <a:rPr lang="en-GB" dirty="0">
                <a:solidFill>
                  <a:srgbClr val="000000"/>
                </a:solidFill>
              </a:rPr>
              <a:t> subdomain and second contains </a:t>
            </a:r>
            <a:r>
              <a:rPr lang="en-GB" dirty="0" err="1">
                <a:solidFill>
                  <a:srgbClr val="000000"/>
                </a:solidFill>
              </a:rPr>
              <a:t>nyc</a:t>
            </a:r>
            <a:r>
              <a:rPr lang="en-GB" dirty="0">
                <a:solidFill>
                  <a:srgbClr val="000000"/>
                </a:solidFill>
              </a:rPr>
              <a:t> subdomain.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r>
              <a:rPr lang="en-GB" dirty="0">
                <a:solidFill>
                  <a:srgbClr val="000000"/>
                </a:solidFill>
              </a:rPr>
              <a:t>Fake Data in the Additional Section</a:t>
            </a:r>
          </a:p>
        </p:txBody>
      </p:sp>
      <p:sp>
        <p:nvSpPr>
          <p:cNvPr id="372" name="Shape 372"/>
          <p:cNvSpPr txBox="1"/>
          <p:nvPr/>
        </p:nvSpPr>
        <p:spPr>
          <a:xfrm>
            <a:off x="5641200" y="1527175"/>
            <a:ext cx="3191100" cy="2016600"/>
          </a:xfrm>
          <a:prstGeom prst="rect">
            <a:avLst/>
          </a:prstGeom>
          <a:noFill/>
          <a:ln>
            <a:noFill/>
          </a:ln>
        </p:spPr>
        <p:txBody>
          <a:bodyPr wrap="square" lIns="91425" tIns="91425" rIns="91425" bIns="91425" anchor="t" anchorCtr="0">
            <a:noAutofit/>
          </a:bodyPr>
          <a:lstStyle/>
          <a:p>
            <a:pPr marL="457200" lvl="0" indent="-342900">
              <a:spcBef>
                <a:spcPts val="0"/>
              </a:spcBef>
              <a:buSzPts val="1800"/>
              <a:buChar char="●"/>
            </a:pPr>
            <a:endParaRPr lang="en-GB" sz="1800" dirty="0"/>
          </a:p>
        </p:txBody>
      </p:sp>
      <p:sp>
        <p:nvSpPr>
          <p:cNvPr id="6" name="TextBox 5"/>
          <p:cNvSpPr txBox="1"/>
          <p:nvPr/>
        </p:nvSpPr>
        <p:spPr>
          <a:xfrm>
            <a:off x="661715" y="4378979"/>
            <a:ext cx="6649501" cy="646331"/>
          </a:xfrm>
          <a:prstGeom prst="rect">
            <a:avLst/>
          </a:prstGeom>
          <a:noFill/>
        </p:spPr>
        <p:txBody>
          <a:bodyPr wrap="square" rtlCol="0">
            <a:spAutoFit/>
          </a:bodyPr>
          <a:lstStyle/>
          <a:p>
            <a:r>
              <a:rPr lang="en-US" sz="1800" dirty="0"/>
              <a:t>They will be discarded: out of zone. They will cause security problems if not discarded.</a:t>
            </a:r>
          </a:p>
        </p:txBody>
      </p:sp>
      <p:sp>
        <p:nvSpPr>
          <p:cNvPr id="4" name="TextBox 3"/>
          <p:cNvSpPr txBox="1"/>
          <p:nvPr/>
        </p:nvSpPr>
        <p:spPr>
          <a:xfrm>
            <a:off x="556995" y="1197539"/>
            <a:ext cx="722700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DNS replies, there is section called Additional Section, which is used to provide additional information. In practice, it is mainly used to provide IP addresses for some hostnames, especially for those appearing in the Authority section</a:t>
            </a:r>
          </a:p>
        </p:txBody>
      </p:sp>
      <p:pic>
        <p:nvPicPr>
          <p:cNvPr id="8" name="Picture 7"/>
          <p:cNvPicPr>
            <a:picLocks noChangeAspect="1"/>
          </p:cNvPicPr>
          <p:nvPr/>
        </p:nvPicPr>
        <p:blipFill>
          <a:blip r:embed="rId3"/>
          <a:stretch>
            <a:fillRect/>
          </a:stretch>
        </p:blipFill>
        <p:spPr>
          <a:xfrm>
            <a:off x="2158443" y="2283683"/>
            <a:ext cx="5273497" cy="1737511"/>
          </a:xfrm>
          <a:prstGeom prst="rect">
            <a:avLst/>
          </a:prstGeom>
        </p:spPr>
      </p:pic>
      <p:sp>
        <p:nvSpPr>
          <p:cNvPr id="13" name="TextBox 12"/>
          <p:cNvSpPr txBox="1"/>
          <p:nvPr/>
        </p:nvSpPr>
        <p:spPr>
          <a:xfrm>
            <a:off x="294401" y="2930198"/>
            <a:ext cx="1580099" cy="923330"/>
          </a:xfrm>
          <a:prstGeom prst="rect">
            <a:avLst/>
          </a:prstGeom>
          <a:noFill/>
          <a:ln>
            <a:solidFill>
              <a:schemeClr val="tx1"/>
            </a:solidFill>
          </a:ln>
        </p:spPr>
        <p:txBody>
          <a:bodyPr wrap="square" rtlCol="0">
            <a:spAutoFit/>
          </a:bodyPr>
          <a:lstStyle/>
          <a:p>
            <a:pPr algn="r"/>
            <a:r>
              <a:rPr lang="en-US" sz="1800" dirty="0"/>
              <a:t>Additional information is provided</a:t>
            </a:r>
          </a:p>
        </p:txBody>
      </p:sp>
      <p:pic>
        <p:nvPicPr>
          <p:cNvPr id="11" name="Picture 10"/>
          <p:cNvPicPr>
            <a:picLocks noChangeAspect="1"/>
          </p:cNvPicPr>
          <p:nvPr/>
        </p:nvPicPr>
        <p:blipFill>
          <a:blip r:embed="rId4"/>
          <a:stretch>
            <a:fillRect/>
          </a:stretch>
        </p:blipFill>
        <p:spPr>
          <a:xfrm>
            <a:off x="1896292" y="3586914"/>
            <a:ext cx="262151" cy="262151"/>
          </a:xfrm>
          <a:prstGeom prst="rect">
            <a:avLst/>
          </a:prstGeom>
        </p:spPr>
      </p:pic>
      <p:pic>
        <p:nvPicPr>
          <p:cNvPr id="12" name="Picture 11"/>
          <p:cNvPicPr>
            <a:picLocks noChangeAspect="1"/>
          </p:cNvPicPr>
          <p:nvPr/>
        </p:nvPicPr>
        <p:blipFill>
          <a:blip r:embed="rId5"/>
          <a:stretch>
            <a:fillRect/>
          </a:stretch>
        </p:blipFill>
        <p:spPr>
          <a:xfrm>
            <a:off x="1938967" y="3853528"/>
            <a:ext cx="176799" cy="56088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Query Result</a:t>
            </a:r>
          </a:p>
        </p:txBody>
      </p:sp>
      <p:sp>
        <p:nvSpPr>
          <p:cNvPr id="6" name="Content Placeholder 5"/>
          <p:cNvSpPr>
            <a:spLocks noGrp="1"/>
          </p:cNvSpPr>
          <p:nvPr>
            <p:ph idx="1"/>
          </p:nvPr>
        </p:nvSpPr>
        <p:spPr/>
        <p:txBody>
          <a:bodyPr/>
          <a:lstStyle/>
          <a:p>
            <a:r>
              <a:rPr lang="en-US" dirty="0">
                <a:latin typeface="Arial" panose="020B0604020202020204" pitchFamily="34" charset="0"/>
                <a:cs typeface="Arial" panose="020B0604020202020204" pitchFamily="34" charset="0"/>
              </a:rPr>
              <a:t>Creating Fake records on the attacker DNS server</a:t>
            </a:r>
          </a:p>
          <a:p>
            <a:endParaRPr lang="en-US" dirty="0"/>
          </a:p>
          <a:p>
            <a:endParaRPr lang="en-US" dirty="0"/>
          </a:p>
          <a:p>
            <a:r>
              <a:rPr lang="en-US" dirty="0">
                <a:latin typeface="Arial" panose="020B0604020202020204" pitchFamily="34" charset="0"/>
                <a:cs typeface="Arial" panose="020B0604020202020204" pitchFamily="34" charset="0"/>
              </a:rPr>
              <a:t>Query Result</a:t>
            </a:r>
          </a:p>
          <a:p>
            <a:endParaRPr lang="en-US" dirty="0"/>
          </a:p>
          <a:p>
            <a:endParaRPr lang="en-US" dirty="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310" y="1764498"/>
            <a:ext cx="5181638" cy="79058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655" y="2684365"/>
            <a:ext cx="4350777" cy="2386024"/>
          </a:xfrm>
          <a:prstGeom prst="rect">
            <a:avLst/>
          </a:prstGeom>
        </p:spPr>
      </p:pic>
    </p:spTree>
    <p:extLst>
      <p:ext uri="{BB962C8B-B14F-4D97-AF65-F5344CB8AC3E}">
        <p14:creationId xmlns:p14="http://schemas.microsoft.com/office/powerpoint/2010/main" val="1105686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Reply Forgery Attacks from Malicious DNS Servers</a:t>
            </a:r>
          </a:p>
        </p:txBody>
      </p:sp>
      <p:sp>
        <p:nvSpPr>
          <p:cNvPr id="10" name="TextBox 9"/>
          <p:cNvSpPr txBox="1"/>
          <p:nvPr/>
        </p:nvSpPr>
        <p:spPr>
          <a:xfrm>
            <a:off x="7328687" y="2834100"/>
            <a:ext cx="1191594" cy="646331"/>
          </a:xfrm>
          <a:prstGeom prst="rect">
            <a:avLst/>
          </a:prstGeom>
          <a:noFill/>
          <a:ln>
            <a:solidFill>
              <a:schemeClr val="tx1"/>
            </a:solidFill>
          </a:ln>
        </p:spPr>
        <p:txBody>
          <a:bodyPr wrap="square" rtlCol="0">
            <a:spAutoFit/>
          </a:bodyPr>
          <a:lstStyle/>
          <a:p>
            <a:r>
              <a:rPr lang="en-US" sz="1800" dirty="0"/>
              <a:t>This one is allowed</a:t>
            </a:r>
          </a:p>
        </p:txBody>
      </p:sp>
      <p:sp>
        <p:nvSpPr>
          <p:cNvPr id="11" name="TextBox 10"/>
          <p:cNvSpPr txBox="1"/>
          <p:nvPr/>
        </p:nvSpPr>
        <p:spPr>
          <a:xfrm>
            <a:off x="399185" y="4226503"/>
            <a:ext cx="6476068" cy="646331"/>
          </a:xfrm>
          <a:prstGeom prst="rect">
            <a:avLst/>
          </a:prstGeom>
          <a:noFill/>
          <a:ln>
            <a:solidFill>
              <a:schemeClr val="tx1"/>
            </a:solidFill>
          </a:ln>
        </p:spPr>
        <p:txBody>
          <a:bodyPr wrap="square" rtlCol="0">
            <a:spAutoFit/>
          </a:bodyPr>
          <a:lstStyle/>
          <a:p>
            <a:r>
              <a:rPr lang="en-US" sz="1800" dirty="0"/>
              <a:t>This one is not allowed (out of zone). The local DNS server will get the IP address of this hostname by itself.</a:t>
            </a:r>
          </a:p>
        </p:txBody>
      </p:sp>
      <p:sp>
        <p:nvSpPr>
          <p:cNvPr id="4" name="Right Arrow 3"/>
          <p:cNvSpPr/>
          <p:nvPr/>
        </p:nvSpPr>
        <p:spPr>
          <a:xfrm rot="10800000">
            <a:off x="6978435" y="3053750"/>
            <a:ext cx="293298" cy="2070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1577485" y="3912239"/>
            <a:ext cx="293298" cy="2070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04" y="1414811"/>
            <a:ext cx="5957931" cy="24146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Query Result</a:t>
            </a:r>
          </a:p>
        </p:txBody>
      </p:sp>
      <p:sp>
        <p:nvSpPr>
          <p:cNvPr id="6" name="Content Placeholder 5"/>
          <p:cNvSpPr>
            <a:spLocks noGrp="1"/>
          </p:cNvSpPr>
          <p:nvPr>
            <p:ph idx="1"/>
          </p:nvPr>
        </p:nvSpPr>
        <p:spPr/>
        <p:txBody>
          <a:bodyPr/>
          <a:lstStyle/>
          <a:p>
            <a:r>
              <a:rPr lang="en-US" dirty="0">
                <a:latin typeface="Arial" panose="020B0604020202020204" pitchFamily="34" charset="0"/>
                <a:cs typeface="Arial" panose="020B0604020202020204" pitchFamily="34" charset="0"/>
              </a:rPr>
              <a:t>Creating Fake records on the attacker DNS server</a:t>
            </a:r>
          </a:p>
          <a:p>
            <a:endParaRPr lang="en-US" dirty="0"/>
          </a:p>
          <a:p>
            <a:endParaRPr lang="en-US" dirty="0"/>
          </a:p>
          <a:p>
            <a:r>
              <a:rPr lang="en-US" dirty="0">
                <a:latin typeface="Arial" panose="020B0604020202020204" pitchFamily="34" charset="0"/>
                <a:cs typeface="Arial" panose="020B0604020202020204" pitchFamily="34" charset="0"/>
              </a:rPr>
              <a:t>Query Result</a:t>
            </a:r>
          </a:p>
          <a:p>
            <a:endParaRPr lang="en-US" dirty="0"/>
          </a:p>
          <a:p>
            <a:endParaRPr lang="en-US" dirty="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308" y="2960549"/>
            <a:ext cx="4005365" cy="131900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08" y="1759163"/>
            <a:ext cx="4919698" cy="8096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504" y="2958738"/>
            <a:ext cx="4030617" cy="924192"/>
          </a:xfrm>
          <a:prstGeom prst="rect">
            <a:avLst/>
          </a:prstGeom>
        </p:spPr>
      </p:pic>
    </p:spTree>
    <p:extLst>
      <p:ext uri="{BB962C8B-B14F-4D97-AF65-F5344CB8AC3E}">
        <p14:creationId xmlns:p14="http://schemas.microsoft.com/office/powerpoint/2010/main" val="3971853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Result Verification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759" y="1304111"/>
            <a:ext cx="4816373" cy="3262312"/>
          </a:xfrm>
        </p:spPr>
      </p:pic>
    </p:spTree>
    <p:extLst>
      <p:ext uri="{BB962C8B-B14F-4D97-AF65-F5344CB8AC3E}">
        <p14:creationId xmlns:p14="http://schemas.microsoft.com/office/powerpoint/2010/main" val="1845848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Question</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If we hijacked one of the name servers for .com zone, will the following authority record be cached on the local DNS server?</a:t>
            </a:r>
          </a:p>
          <a:p>
            <a:pPr lvl="1"/>
            <a:r>
              <a:rPr lang="en-US" dirty="0">
                <a:latin typeface="Arial" panose="020B0604020202020204" pitchFamily="34" charset="0"/>
                <a:cs typeface="Arial" panose="020B0604020202020204" pitchFamily="34" charset="0"/>
              </a:rPr>
              <a:t>facebook.com	NS	ns1.attacker32.com</a:t>
            </a:r>
          </a:p>
        </p:txBody>
      </p:sp>
    </p:spTree>
    <p:extLst>
      <p:ext uri="{BB962C8B-B14F-4D97-AF65-F5344CB8AC3E}">
        <p14:creationId xmlns:p14="http://schemas.microsoft.com/office/powerpoint/2010/main" val="3427519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Reply Forgery in Reverse DNS Lookup</a:t>
            </a:r>
          </a:p>
        </p:txBody>
      </p:sp>
      <p:sp>
        <p:nvSpPr>
          <p:cNvPr id="397" name="Shape 397"/>
          <p:cNvSpPr txBox="1">
            <a:spLocks noGrp="1"/>
          </p:cNvSpPr>
          <p:nvPr>
            <p:ph type="body" idx="1"/>
          </p:nvPr>
        </p:nvSpPr>
        <p:spPr>
          <a:xfrm>
            <a:off x="311700" y="1152475"/>
            <a:ext cx="8520600" cy="3718800"/>
          </a:xfrm>
          <a:prstGeom prst="rect">
            <a:avLst/>
          </a:prstGeom>
        </p:spPr>
        <p:txBody>
          <a:bodyPr wrap="square" lIns="91425" tIns="91425" rIns="91425" bIns="91425" anchor="t" anchorCtr="0">
            <a:noAutofit/>
          </a:bodyPr>
          <a:lstStyle/>
          <a:p>
            <a:pPr marL="457200" lvl="0" indent="-342900">
              <a:spcBef>
                <a:spcPts val="0"/>
              </a:spcBef>
              <a:spcAft>
                <a:spcPts val="600"/>
              </a:spcAft>
              <a:buClr>
                <a:srgbClr val="000000"/>
              </a:buClr>
              <a:buSzPts val="1800"/>
              <a:buChar char="●"/>
            </a:pPr>
            <a:r>
              <a:rPr lang="en-GB" dirty="0">
                <a:solidFill>
                  <a:srgbClr val="000000"/>
                </a:solidFill>
              </a:rPr>
              <a:t>In the reverse lookup, a DNS query tries to find out the hostname for a given IP address. </a:t>
            </a:r>
          </a:p>
          <a:p>
            <a:pPr marL="457200" lvl="0" indent="-342900">
              <a:spcBef>
                <a:spcPts val="0"/>
              </a:spcBef>
              <a:spcAft>
                <a:spcPts val="600"/>
              </a:spcAft>
              <a:buClr>
                <a:srgbClr val="000000"/>
              </a:buClr>
              <a:buSzPts val="1800"/>
              <a:buChar char="●"/>
            </a:pPr>
            <a:r>
              <a:rPr lang="en-GB" dirty="0">
                <a:solidFill>
                  <a:srgbClr val="000000"/>
                </a:solidFill>
              </a:rPr>
              <a:t>Question: Can we use the hostname obtained from reverse DNS lookup as the basis for access control? </a:t>
            </a:r>
          </a:p>
          <a:p>
            <a:pPr marL="801688" lvl="3" indent="-342900">
              <a:spcAft>
                <a:spcPts val="600"/>
              </a:spcAft>
              <a:buClr>
                <a:srgbClr val="000000"/>
              </a:buClr>
              <a:buSzPts val="1800"/>
              <a:buFont typeface="Courier New" panose="02070309020205020404" pitchFamily="49" charset="0"/>
              <a:buChar char="o"/>
            </a:pPr>
            <a:r>
              <a:rPr lang="en-GB" sz="1600" dirty="0">
                <a:solidFill>
                  <a:srgbClr val="000000"/>
                </a:solidFill>
              </a:rPr>
              <a:t>Example: Packets from ucmo.edu are allowed to access certain services.</a:t>
            </a:r>
          </a:p>
          <a:p>
            <a:pPr marL="457200" indent="-342900">
              <a:spcAft>
                <a:spcPts val="600"/>
              </a:spcAft>
              <a:buClr>
                <a:srgbClr val="000000"/>
              </a:buClr>
            </a:pPr>
            <a:r>
              <a:rPr lang="en-GB" dirty="0">
                <a:solidFill>
                  <a:srgbClr val="000000"/>
                </a:solidFill>
              </a:rPr>
              <a:t>To answer this question, we need to know how to do reverse lookup</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Reverse DNS Lookup</a:t>
            </a:r>
          </a:p>
        </p:txBody>
      </p:sp>
      <p:sp>
        <p:nvSpPr>
          <p:cNvPr id="409" name="Shape 40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u="sng" dirty="0">
                <a:solidFill>
                  <a:srgbClr val="000000"/>
                </a:solidFill>
              </a:rPr>
              <a:t>Example  : </a:t>
            </a:r>
          </a:p>
          <a:p>
            <a:pPr marL="0" lvl="0" indent="0">
              <a:spcBef>
                <a:spcPts val="0"/>
              </a:spcBef>
              <a:buNone/>
            </a:pPr>
            <a:r>
              <a:rPr lang="en-GB" dirty="0">
                <a:solidFill>
                  <a:srgbClr val="000000"/>
                </a:solidFill>
              </a:rPr>
              <a:t>Given an IP address, 128.230.171.184, the DNS resolver constructs a “fake name” 184.171.230.128.in-addr.arpa and then send queries through an iterative process.</a:t>
            </a:r>
          </a:p>
          <a:p>
            <a:pPr marL="0" lvl="0" indent="0">
              <a:spcBef>
                <a:spcPts val="0"/>
              </a:spcBef>
              <a:buNone/>
            </a:pPr>
            <a:r>
              <a:rPr lang="en-GB" dirty="0">
                <a:solidFill>
                  <a:srgbClr val="000000"/>
                </a:solidFill>
              </a:rPr>
              <a:t>We emulate the entire reverse lookup process using @ option in the dig command.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Reverse DNS Lookup</a:t>
            </a:r>
          </a:p>
        </p:txBody>
      </p:sp>
      <p:sp>
        <p:nvSpPr>
          <p:cNvPr id="415" name="Shape 415"/>
          <p:cNvSpPr txBox="1">
            <a:spLocks noGrp="1"/>
          </p:cNvSpPr>
          <p:nvPr>
            <p:ph type="body" idx="1"/>
          </p:nvPr>
        </p:nvSpPr>
        <p:spPr>
          <a:xfrm>
            <a:off x="311700" y="1152475"/>
            <a:ext cx="4385100" cy="896400"/>
          </a:xfrm>
          <a:prstGeom prst="rect">
            <a:avLst/>
          </a:prstGeom>
        </p:spPr>
        <p:txBody>
          <a:bodyPr wrap="square" lIns="91425" tIns="91425" rIns="91425" bIns="91425" anchor="t" anchorCtr="0">
            <a:noAutofit/>
          </a:bodyPr>
          <a:lstStyle/>
          <a:p>
            <a:pPr marL="0" lvl="0" indent="0">
              <a:spcBef>
                <a:spcPts val="0"/>
              </a:spcBef>
              <a:buNone/>
            </a:pPr>
            <a:r>
              <a:rPr lang="en-GB" dirty="0">
                <a:solidFill>
                  <a:srgbClr val="000000"/>
                </a:solidFill>
              </a:rPr>
              <a:t>Step 1: Ask a root server. We get the nameservers for the in-</a:t>
            </a:r>
            <a:r>
              <a:rPr lang="en-GB" dirty="0" err="1">
                <a:solidFill>
                  <a:srgbClr val="000000"/>
                </a:solidFill>
              </a:rPr>
              <a:t>addr.arpa</a:t>
            </a:r>
            <a:r>
              <a:rPr lang="en-GB" dirty="0">
                <a:solidFill>
                  <a:srgbClr val="000000"/>
                </a:solidFill>
              </a:rPr>
              <a:t> zone.</a:t>
            </a:r>
          </a:p>
        </p:txBody>
      </p:sp>
      <p:sp>
        <p:nvSpPr>
          <p:cNvPr id="417" name="Shape 417"/>
          <p:cNvSpPr txBox="1">
            <a:spLocks noGrp="1"/>
          </p:cNvSpPr>
          <p:nvPr>
            <p:ph type="body" idx="1"/>
          </p:nvPr>
        </p:nvSpPr>
        <p:spPr>
          <a:xfrm>
            <a:off x="4625600" y="1152475"/>
            <a:ext cx="4461900" cy="1016700"/>
          </a:xfrm>
          <a:prstGeom prst="rect">
            <a:avLst/>
          </a:prstGeom>
        </p:spPr>
        <p:txBody>
          <a:bodyPr wrap="square" lIns="91425" tIns="91425" rIns="91425" bIns="91425" anchor="t" anchorCtr="0">
            <a:noAutofit/>
          </a:bodyPr>
          <a:lstStyle/>
          <a:p>
            <a:pPr marL="0" lvl="0" indent="0" rtl="0">
              <a:spcBef>
                <a:spcPts val="0"/>
              </a:spcBef>
              <a:buNone/>
            </a:pPr>
            <a:r>
              <a:rPr lang="en-GB" dirty="0">
                <a:solidFill>
                  <a:srgbClr val="000000"/>
                </a:solidFill>
              </a:rPr>
              <a:t>Step 2: Ask a nameserver of the in-</a:t>
            </a:r>
            <a:r>
              <a:rPr lang="en-GB" dirty="0" err="1">
                <a:solidFill>
                  <a:srgbClr val="000000"/>
                </a:solidFill>
              </a:rPr>
              <a:t>addr.arpa</a:t>
            </a:r>
            <a:r>
              <a:rPr lang="en-GB" dirty="0">
                <a:solidFill>
                  <a:srgbClr val="000000"/>
                </a:solidFill>
              </a:rPr>
              <a:t> zone. We get nameservers for the 153.in-addr.arpa zone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3" y="2127862"/>
            <a:ext cx="4275390" cy="16944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00" y="2383303"/>
            <a:ext cx="4374824" cy="139169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Reverse DNS Lookup</a:t>
            </a:r>
          </a:p>
        </p:txBody>
      </p:sp>
      <p:sp>
        <p:nvSpPr>
          <p:cNvPr id="424" name="Shape 424"/>
          <p:cNvSpPr txBox="1">
            <a:spLocks noGrp="1"/>
          </p:cNvSpPr>
          <p:nvPr>
            <p:ph type="body" idx="1"/>
          </p:nvPr>
        </p:nvSpPr>
        <p:spPr>
          <a:xfrm>
            <a:off x="311700" y="1152475"/>
            <a:ext cx="4180800" cy="1472400"/>
          </a:xfrm>
          <a:prstGeom prst="rect">
            <a:avLst/>
          </a:prstGeom>
        </p:spPr>
        <p:txBody>
          <a:bodyPr wrap="square" lIns="91425" tIns="91425" rIns="91425" bIns="91425" anchor="t" anchorCtr="0">
            <a:noAutofit/>
          </a:bodyPr>
          <a:lstStyle/>
          <a:p>
            <a:pPr marL="0" lvl="0" indent="0">
              <a:spcBef>
                <a:spcPts val="0"/>
              </a:spcBef>
              <a:buNone/>
            </a:pPr>
            <a:r>
              <a:rPr lang="en-GB" dirty="0">
                <a:solidFill>
                  <a:srgbClr val="000000"/>
                </a:solidFill>
              </a:rPr>
              <a:t>Step 3: Ask a nameserver of the 153.in-appr.arpa zone. We get the nameservers for the 91.153.in-addr.arpa zone</a:t>
            </a:r>
          </a:p>
        </p:txBody>
      </p:sp>
      <p:sp>
        <p:nvSpPr>
          <p:cNvPr id="426" name="Shape 426"/>
          <p:cNvSpPr txBox="1">
            <a:spLocks noGrp="1"/>
          </p:cNvSpPr>
          <p:nvPr>
            <p:ph type="body" idx="1"/>
          </p:nvPr>
        </p:nvSpPr>
        <p:spPr>
          <a:xfrm>
            <a:off x="4651500" y="1152475"/>
            <a:ext cx="4180800" cy="1191600"/>
          </a:xfrm>
          <a:prstGeom prst="rect">
            <a:avLst/>
          </a:prstGeom>
        </p:spPr>
        <p:txBody>
          <a:bodyPr wrap="square" lIns="91425" tIns="91425" rIns="91425" bIns="91425" anchor="t" anchorCtr="0">
            <a:noAutofit/>
          </a:bodyPr>
          <a:lstStyle/>
          <a:p>
            <a:pPr marL="0" lvl="0" indent="0" rtl="0">
              <a:spcBef>
                <a:spcPts val="0"/>
              </a:spcBef>
              <a:buNone/>
            </a:pPr>
            <a:r>
              <a:rPr lang="en-GB" dirty="0">
                <a:solidFill>
                  <a:srgbClr val="000000"/>
                </a:solidFill>
              </a:rPr>
              <a:t>Step 4: Ask a nameserver of the 91.153.in-appr.arpa zone. We get the final result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10" y="2788504"/>
            <a:ext cx="4043398" cy="10791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712" y="2273696"/>
            <a:ext cx="4300151" cy="23116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Authoritative Name Servers</a:t>
            </a:r>
          </a:p>
        </p:txBody>
      </p:sp>
      <p:sp>
        <p:nvSpPr>
          <p:cNvPr id="88" name="Shape 88"/>
          <p:cNvSpPr txBox="1">
            <a:spLocks noGrp="1"/>
          </p:cNvSpPr>
          <p:nvPr>
            <p:ph type="body" idx="1"/>
          </p:nvPr>
        </p:nvSpPr>
        <p:spPr>
          <a:xfrm>
            <a:off x="311700" y="1152475"/>
            <a:ext cx="8520600" cy="38904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Each DNS zone has at least one authoritative nameserver that publishes information about the zone.</a:t>
            </a:r>
          </a:p>
          <a:p>
            <a:pPr marL="457200" lvl="0" indent="-342900">
              <a:spcBef>
                <a:spcPts val="0"/>
              </a:spcBef>
              <a:spcAft>
                <a:spcPts val="0"/>
              </a:spcAft>
              <a:buClr>
                <a:srgbClr val="000000"/>
              </a:buClr>
              <a:buSzPts val="1800"/>
              <a:buChar char="●"/>
            </a:pPr>
            <a:r>
              <a:rPr lang="en-GB" dirty="0">
                <a:solidFill>
                  <a:srgbClr val="000000"/>
                </a:solidFill>
              </a:rPr>
              <a:t>It provides the original and definitive answers to DNS queries.</a:t>
            </a:r>
          </a:p>
          <a:p>
            <a:pPr marL="457200" lvl="0" indent="-342900">
              <a:spcBef>
                <a:spcPts val="0"/>
              </a:spcBef>
              <a:spcAft>
                <a:spcPts val="0"/>
              </a:spcAft>
              <a:buClr>
                <a:srgbClr val="000000"/>
              </a:buClr>
              <a:buSzPts val="1800"/>
              <a:buChar char="●"/>
            </a:pPr>
            <a:r>
              <a:rPr lang="en-GB" dirty="0">
                <a:solidFill>
                  <a:srgbClr val="000000"/>
                </a:solidFill>
              </a:rPr>
              <a:t>An authoritative name server can be a master server (primary) or slave server (secondary).</a:t>
            </a:r>
          </a:p>
          <a:p>
            <a:pPr marL="457200" lvl="0" indent="-342900">
              <a:spcBef>
                <a:spcPts val="0"/>
              </a:spcBef>
              <a:spcAft>
                <a:spcPts val="0"/>
              </a:spcAft>
              <a:buClr>
                <a:srgbClr val="000000"/>
              </a:buClr>
              <a:buSzPts val="1800"/>
              <a:buChar char="●"/>
            </a:pPr>
            <a:r>
              <a:rPr lang="en-GB" dirty="0">
                <a:solidFill>
                  <a:srgbClr val="000000"/>
                </a:solidFill>
              </a:rPr>
              <a:t>A master server stores the master copies of all zone records whereas a slave server uses an automatic updating mechanism to maintain an identical copy of the master records.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Reverse Lookup Zone File</a:t>
            </a:r>
          </a:p>
        </p:txBody>
      </p:sp>
      <p:sp>
        <p:nvSpPr>
          <p:cNvPr id="5" name="Content Placeholder 4"/>
          <p:cNvSpPr>
            <a:spLocks noGrp="1"/>
          </p:cNvSpPr>
          <p:nvPr>
            <p:ph idx="1"/>
          </p:nvPr>
        </p:nvSpPr>
        <p:spPr/>
        <p:txBody>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/bind/</a:t>
            </a:r>
            <a:r>
              <a:rPr lang="en-US" dirty="0" err="1">
                <a:latin typeface="Arial" panose="020B0604020202020204" pitchFamily="34" charset="0"/>
                <a:cs typeface="Arial" panose="020B0604020202020204" pitchFamily="34" charset="0"/>
              </a:rPr>
              <a:t>named.conf</a:t>
            </a:r>
            <a:endParaRPr lang="en-US" dirty="0">
              <a:latin typeface="Arial" panose="020B0604020202020204" pitchFamily="34" charset="0"/>
              <a:cs typeface="Arial" panose="020B0604020202020204" pitchFamily="34" charset="0"/>
            </a:endParaRPr>
          </a:p>
          <a:p>
            <a:endParaRPr lang="en-US" dirty="0"/>
          </a:p>
          <a:p>
            <a:endParaRPr lang="en-US" dirty="0"/>
          </a:p>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/bind/192.168.0.db</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98" y="1764374"/>
            <a:ext cx="3195661" cy="823919"/>
          </a:xfrm>
          <a:prstGeom prst="rect">
            <a:avLst/>
          </a:prstGeom>
        </p:spPr>
      </p:pic>
      <p:pic>
        <p:nvPicPr>
          <p:cNvPr id="8" name="Picture 7"/>
          <p:cNvPicPr>
            <a:picLocks noChangeAspect="1"/>
          </p:cNvPicPr>
          <p:nvPr/>
        </p:nvPicPr>
        <p:blipFill>
          <a:blip r:embed="rId3"/>
          <a:stretch>
            <a:fillRect/>
          </a:stretch>
        </p:blipFill>
        <p:spPr>
          <a:xfrm>
            <a:off x="823781" y="2933470"/>
            <a:ext cx="3865093" cy="215964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5863680" y="3039840"/>
              <a:ext cx="360" cy="360"/>
            </p14:xfrm>
          </p:contentPart>
        </mc:Choice>
        <mc:Fallback xmlns="">
          <p:pic>
            <p:nvPicPr>
              <p:cNvPr id="9" name="Ink 8"/>
              <p:cNvPicPr/>
              <p:nvPr/>
            </p:nvPicPr>
            <p:blipFill>
              <a:blip r:embed="rId5"/>
              <a:stretch>
                <a:fillRect/>
              </a:stretch>
            </p:blipFill>
            <p:spPr>
              <a:xfrm>
                <a:off x="5854320" y="3030480"/>
                <a:ext cx="19080" cy="19080"/>
              </a:xfrm>
              <a:prstGeom prst="rect">
                <a:avLst/>
              </a:prstGeom>
            </p:spPr>
          </p:pic>
        </mc:Fallback>
      </mc:AlternateContent>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4086" y="1934779"/>
            <a:ext cx="4294153" cy="2210122"/>
          </a:xfrm>
          <a:prstGeom prst="rect">
            <a:avLst/>
          </a:prstGeom>
        </p:spPr>
      </p:pic>
    </p:spTree>
    <p:extLst>
      <p:ext uri="{BB962C8B-B14F-4D97-AF65-F5344CB8AC3E}">
        <p14:creationId xmlns:p14="http://schemas.microsoft.com/office/powerpoint/2010/main" val="3580204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Our Question</a:t>
            </a:r>
          </a:p>
        </p:txBody>
      </p:sp>
      <p:sp>
        <p:nvSpPr>
          <p:cNvPr id="3" name="Text Placeholder 2"/>
          <p:cNvSpPr>
            <a:spLocks noGrp="1"/>
          </p:cNvSpPr>
          <p:nvPr>
            <p:ph type="body" idx="1"/>
          </p:nvPr>
        </p:nvSpPr>
        <p:spPr/>
        <p:txBody>
          <a:bodyPr/>
          <a:lstStyle/>
          <a:p>
            <a:pPr marL="284163" lvl="0" indent="-284163"/>
            <a:r>
              <a:rPr lang="en-GB" dirty="0">
                <a:solidFill>
                  <a:schemeClr val="tx1"/>
                </a:solidFill>
              </a:rPr>
              <a:t>Question: Can we use the hostname obtained from reverse DNS lookup as the basis for access control? </a:t>
            </a:r>
          </a:p>
          <a:p>
            <a:pPr marL="284163" indent="-284163"/>
            <a:r>
              <a:rPr lang="en-US" dirty="0">
                <a:solidFill>
                  <a:schemeClr val="tx1"/>
                </a:solidFill>
              </a:rPr>
              <a:t>Answer:</a:t>
            </a:r>
          </a:p>
          <a:p>
            <a:pPr marL="517525" lvl="1" indent="-233363">
              <a:spcAft>
                <a:spcPts val="600"/>
              </a:spcAft>
            </a:pPr>
            <a:r>
              <a:rPr lang="en-US" sz="1600" dirty="0">
                <a:solidFill>
                  <a:schemeClr val="tx1"/>
                </a:solidFill>
              </a:rPr>
              <a:t>If a packet comes from attacker, the reverse DNS lookup will go back to the attacker’s </a:t>
            </a:r>
            <a:r>
              <a:rPr lang="en-US" sz="1600" dirty="0" err="1">
                <a:solidFill>
                  <a:schemeClr val="tx1"/>
                </a:solidFill>
              </a:rPr>
              <a:t>nameserver</a:t>
            </a:r>
            <a:r>
              <a:rPr lang="en-US" sz="1600" dirty="0">
                <a:solidFill>
                  <a:schemeClr val="tx1"/>
                </a:solidFill>
              </a:rPr>
              <a:t> (to check on the attacker’s IP address)</a:t>
            </a:r>
          </a:p>
          <a:p>
            <a:pPr marL="517525" lvl="1" indent="-233363">
              <a:spcAft>
                <a:spcPts val="600"/>
              </a:spcAft>
            </a:pPr>
            <a:r>
              <a:rPr lang="en-US" sz="1600" dirty="0">
                <a:solidFill>
                  <a:schemeClr val="tx1"/>
                </a:solidFill>
              </a:rPr>
              <a:t>Attackers can reply with whatever hostnames they want</a:t>
            </a:r>
          </a:p>
        </p:txBody>
      </p:sp>
    </p:spTree>
    <p:extLst>
      <p:ext uri="{BB962C8B-B14F-4D97-AF65-F5344CB8AC3E}">
        <p14:creationId xmlns:p14="http://schemas.microsoft.com/office/powerpoint/2010/main" val="734851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Protection Against DNS Cache Poisoning Attacks</a:t>
            </a:r>
          </a:p>
        </p:txBody>
      </p:sp>
      <p:sp>
        <p:nvSpPr>
          <p:cNvPr id="434" name="Shape 43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b="1">
                <a:solidFill>
                  <a:srgbClr val="000000"/>
                </a:solidFill>
              </a:rPr>
              <a:t>DNSSEC</a:t>
            </a:r>
          </a:p>
          <a:p>
            <a:pPr marL="457200" lvl="0" indent="-342900">
              <a:spcBef>
                <a:spcPts val="0"/>
              </a:spcBef>
              <a:spcAft>
                <a:spcPts val="0"/>
              </a:spcAft>
              <a:buClr>
                <a:srgbClr val="000000"/>
              </a:buClr>
              <a:buSzPts val="1800"/>
              <a:buChar char="●"/>
            </a:pPr>
            <a:r>
              <a:rPr lang="en-GB">
                <a:solidFill>
                  <a:srgbClr val="000000"/>
                </a:solidFill>
              </a:rPr>
              <a:t>DNSSEC is a set of extension to DNS, aiming to provide authentication and integrity checking on DNS data.</a:t>
            </a:r>
          </a:p>
          <a:p>
            <a:pPr marL="457200" lvl="0" indent="-342900">
              <a:spcBef>
                <a:spcPts val="0"/>
              </a:spcBef>
              <a:spcAft>
                <a:spcPts val="0"/>
              </a:spcAft>
              <a:buClr>
                <a:srgbClr val="000000"/>
              </a:buClr>
              <a:buSzPts val="1800"/>
              <a:buChar char="●"/>
            </a:pPr>
            <a:r>
              <a:rPr lang="en-GB">
                <a:solidFill>
                  <a:srgbClr val="000000"/>
                </a:solidFill>
              </a:rPr>
              <a:t>With DNSSEC, all answers from DNSSEC protected zones are digitally signed.</a:t>
            </a:r>
          </a:p>
          <a:p>
            <a:pPr marL="457200" lvl="0" indent="-342900">
              <a:spcBef>
                <a:spcPts val="0"/>
              </a:spcBef>
              <a:spcAft>
                <a:spcPts val="0"/>
              </a:spcAft>
              <a:buClr>
                <a:srgbClr val="000000"/>
              </a:buClr>
              <a:buSzPts val="1800"/>
              <a:buChar char="●"/>
            </a:pPr>
            <a:r>
              <a:rPr lang="en-GB">
                <a:solidFill>
                  <a:srgbClr val="000000"/>
                </a:solidFill>
              </a:rPr>
              <a:t>By checking the digital signatures, a DNS resolver is able to check if the information is authentic or not.</a:t>
            </a:r>
          </a:p>
          <a:p>
            <a:pPr marL="457200" lvl="0" indent="-342900">
              <a:spcBef>
                <a:spcPts val="0"/>
              </a:spcBef>
              <a:buClr>
                <a:srgbClr val="000000"/>
              </a:buClr>
              <a:buSzPts val="1800"/>
              <a:buChar char="●"/>
            </a:pPr>
            <a:r>
              <a:rPr lang="en-GB">
                <a:solidFill>
                  <a:srgbClr val="000000"/>
                </a:solidFill>
              </a:rPr>
              <a:t>DNS cache poisoning will be defeated by this mechanism as any fake data will be detected because they will fail the signature checking.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579" y="1667770"/>
            <a:ext cx="8520600" cy="1938071"/>
          </a:xfrm>
        </p:spPr>
        <p:txBody>
          <a:bodyPr/>
          <a:lstStyle/>
          <a:p>
            <a:r>
              <a:rPr lang="en-US" dirty="0"/>
              <a:t>DNS Rebinding Attack</a:t>
            </a:r>
          </a:p>
        </p:txBody>
      </p:sp>
    </p:spTree>
    <p:extLst>
      <p:ext uri="{BB962C8B-B14F-4D97-AF65-F5344CB8AC3E}">
        <p14:creationId xmlns:p14="http://schemas.microsoft.com/office/powerpoint/2010/main" val="3986814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Rebinding Attack Lab Setup</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10" y="1238677"/>
            <a:ext cx="6052144" cy="258138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024" y="3144160"/>
            <a:ext cx="3955555" cy="1958501"/>
          </a:xfrm>
          <a:prstGeom prst="rect">
            <a:avLst/>
          </a:prstGeom>
        </p:spPr>
      </p:pic>
    </p:spTree>
    <p:extLst>
      <p:ext uri="{BB962C8B-B14F-4D97-AF65-F5344CB8AC3E}">
        <p14:creationId xmlns:p14="http://schemas.microsoft.com/office/powerpoint/2010/main" val="447170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2CA1-ED8D-5BAF-B394-CDCB9BDA6EB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Password Protected IoT Device</a:t>
            </a:r>
          </a:p>
        </p:txBody>
      </p:sp>
      <p:pic>
        <p:nvPicPr>
          <p:cNvPr id="9" name="Picture 8" descr="Graphical user interface&#10;&#10;Description automatically generated">
            <a:extLst>
              <a:ext uri="{FF2B5EF4-FFF2-40B4-BE49-F238E27FC236}">
                <a16:creationId xmlns:a16="http://schemas.microsoft.com/office/drawing/2014/main" id="{EE4981F3-8A7E-834D-90B9-9014123DB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200150"/>
            <a:ext cx="1365942" cy="2364999"/>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2FF8D632-BF36-224C-A15A-67F1AB2A5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385" y="1514938"/>
            <a:ext cx="1369858" cy="1636219"/>
          </a:xfrm>
          <a:prstGeom prst="rect">
            <a:avLst/>
          </a:prstGeom>
        </p:spPr>
      </p:pic>
      <p:sp>
        <p:nvSpPr>
          <p:cNvPr id="14" name="TextBox 13">
            <a:extLst>
              <a:ext uri="{FF2B5EF4-FFF2-40B4-BE49-F238E27FC236}">
                <a16:creationId xmlns:a16="http://schemas.microsoft.com/office/drawing/2014/main" id="{C209DCB9-C9D0-86A0-6127-076989B14E6F}"/>
              </a:ext>
            </a:extLst>
          </p:cNvPr>
          <p:cNvSpPr txBox="1"/>
          <p:nvPr/>
        </p:nvSpPr>
        <p:spPr>
          <a:xfrm>
            <a:off x="6522840" y="3280520"/>
            <a:ext cx="1614353" cy="461665"/>
          </a:xfrm>
          <a:prstGeom prst="rect">
            <a:avLst/>
          </a:prstGeom>
          <a:noFill/>
        </p:spPr>
        <p:txBody>
          <a:bodyPr wrap="none" rtlCol="0">
            <a:spAutoFit/>
          </a:bodyPr>
          <a:lstStyle/>
          <a:p>
            <a:pPr defTabSz="685800"/>
            <a:r>
              <a:rPr lang="en-US" sz="2400" kern="1200" dirty="0">
                <a:solidFill>
                  <a:prstClr val="black"/>
                </a:solidFill>
                <a:latin typeface="Calibri"/>
                <a:ea typeface="+mn-ea"/>
                <a:cs typeface="+mn-cs"/>
              </a:rPr>
              <a:t>Web server</a:t>
            </a:r>
          </a:p>
        </p:txBody>
      </p:sp>
      <p:pic>
        <p:nvPicPr>
          <p:cNvPr id="19" name="Picture 18">
            <a:extLst>
              <a:ext uri="{FF2B5EF4-FFF2-40B4-BE49-F238E27FC236}">
                <a16:creationId xmlns:a16="http://schemas.microsoft.com/office/drawing/2014/main" id="{33DA316F-047F-1562-BECA-FE3444846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50" y="4000500"/>
            <a:ext cx="7416248" cy="650172"/>
          </a:xfrm>
          <a:prstGeom prst="rect">
            <a:avLst/>
          </a:prstGeom>
        </p:spPr>
      </p:pic>
    </p:spTree>
    <p:extLst>
      <p:ext uri="{BB962C8B-B14F-4D97-AF65-F5344CB8AC3E}">
        <p14:creationId xmlns:p14="http://schemas.microsoft.com/office/powerpoint/2010/main" val="4059801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0" name="Picture 1139"/>
          <p:cNvPicPr>
            <a:picLocks noChangeAspect="1"/>
          </p:cNvPicPr>
          <p:nvPr/>
        </p:nvPicPr>
        <p:blipFill>
          <a:blip r:embed="rId2"/>
          <a:stretch>
            <a:fillRect/>
          </a:stretch>
        </p:blipFill>
        <p:spPr>
          <a:xfrm>
            <a:off x="737893" y="1077913"/>
            <a:ext cx="7819351" cy="3200400"/>
          </a:xfrm>
          <a:prstGeom prst="rect">
            <a:avLst/>
          </a:prstGeom>
        </p:spPr>
      </p:pic>
      <p:sp>
        <p:nvSpPr>
          <p:cNvPr id="2" name="Title 1"/>
          <p:cNvSpPr>
            <a:spLocks noGrp="1"/>
          </p:cNvSpPr>
          <p:nvPr>
            <p:ph type="title"/>
          </p:nvPr>
        </p:nvSpPr>
        <p:spPr/>
        <p:txBody>
          <a:bodyPr/>
          <a:lstStyle/>
          <a:p>
            <a:r>
              <a:rPr lang="en-US" dirty="0"/>
              <a:t>DNS Rebinding Attack</a:t>
            </a:r>
          </a:p>
        </p:txBody>
      </p:sp>
      <p:cxnSp>
        <p:nvCxnSpPr>
          <p:cNvPr id="7" name="Straight Arrow Connector 6"/>
          <p:cNvCxnSpPr/>
          <p:nvPr/>
        </p:nvCxnSpPr>
        <p:spPr>
          <a:xfrm flipH="1">
            <a:off x="1579232" y="2592060"/>
            <a:ext cx="5977793" cy="1375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970" y="2845457"/>
            <a:ext cx="434292" cy="4342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flipV="1">
            <a:off x="1919484" y="1813687"/>
            <a:ext cx="5637541" cy="4236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99092" y="1477137"/>
            <a:ext cx="672769" cy="673100"/>
          </a:xfrm>
          <a:prstGeom prst="rect">
            <a:avLst/>
          </a:prstGeom>
        </p:spPr>
      </p:pic>
      <p:cxnSp>
        <p:nvCxnSpPr>
          <p:cNvPr id="14" name="Straight Arrow Connector 13"/>
          <p:cNvCxnSpPr/>
          <p:nvPr/>
        </p:nvCxnSpPr>
        <p:spPr>
          <a:xfrm flipH="1">
            <a:off x="1230411" y="2592060"/>
            <a:ext cx="5065" cy="857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65" y="2779983"/>
            <a:ext cx="434292" cy="434292"/>
          </a:xfrm>
          <a:prstGeom prst="rect">
            <a:avLst/>
          </a:prstGeom>
          <a:noFill/>
          <a:extLst>
            <a:ext uri="{909E8E84-426E-40DD-AFC4-6F175D3DCCD1}">
              <a14:hiddenFill xmlns:a14="http://schemas.microsoft.com/office/drawing/2010/main">
                <a:solidFill>
                  <a:srgbClr val="FFFFFF"/>
                </a:solidFill>
              </a14:hiddenFill>
            </a:ext>
          </a:extLst>
        </p:spPr>
      </p:pic>
      <p:pic>
        <p:nvPicPr>
          <p:cNvPr id="1142" name="Picture 1141"/>
          <p:cNvPicPr>
            <a:picLocks noChangeAspect="1"/>
          </p:cNvPicPr>
          <p:nvPr/>
        </p:nvPicPr>
        <p:blipFill>
          <a:blip r:embed="rId5"/>
          <a:stretch>
            <a:fillRect/>
          </a:stretch>
        </p:blipFill>
        <p:spPr>
          <a:xfrm>
            <a:off x="957496" y="3449269"/>
            <a:ext cx="545831" cy="1155700"/>
          </a:xfrm>
          <a:prstGeom prst="rect">
            <a:avLst/>
          </a:prstGeom>
        </p:spPr>
      </p:pic>
      <p:sp>
        <p:nvSpPr>
          <p:cNvPr id="1146" name="TextBox 1145"/>
          <p:cNvSpPr txBox="1"/>
          <p:nvPr/>
        </p:nvSpPr>
        <p:spPr>
          <a:xfrm>
            <a:off x="1462265" y="4096787"/>
            <a:ext cx="1545616" cy="523220"/>
          </a:xfrm>
          <a:prstGeom prst="rect">
            <a:avLst/>
          </a:prstGeom>
          <a:noFill/>
        </p:spPr>
        <p:txBody>
          <a:bodyPr wrap="none" rtlCol="0">
            <a:spAutoFit/>
          </a:bodyPr>
          <a:lstStyle/>
          <a:p>
            <a:r>
              <a:rPr lang="en-US" dirty="0"/>
              <a:t>The target server</a:t>
            </a:r>
          </a:p>
          <a:p>
            <a:pPr algn="ctr"/>
            <a:r>
              <a:rPr lang="en-US" dirty="0"/>
              <a:t>(vulnerable)</a:t>
            </a:r>
          </a:p>
        </p:txBody>
      </p:sp>
      <p:sp>
        <p:nvSpPr>
          <p:cNvPr id="1147" name="TextBox 1146"/>
          <p:cNvSpPr txBox="1"/>
          <p:nvPr/>
        </p:nvSpPr>
        <p:spPr>
          <a:xfrm rot="259763">
            <a:off x="2901898" y="1663496"/>
            <a:ext cx="2693366" cy="307777"/>
          </a:xfrm>
          <a:prstGeom prst="rect">
            <a:avLst/>
          </a:prstGeom>
          <a:noFill/>
        </p:spPr>
        <p:txBody>
          <a:bodyPr wrap="none" rtlCol="0">
            <a:spAutoFit/>
          </a:bodyPr>
          <a:lstStyle/>
          <a:p>
            <a:r>
              <a:rPr lang="en-US" dirty="0"/>
              <a:t>Web page with JavaScript code</a:t>
            </a:r>
          </a:p>
        </p:txBody>
      </p:sp>
      <p:sp>
        <p:nvSpPr>
          <p:cNvPr id="1148" name="TextBox 1147"/>
          <p:cNvSpPr txBox="1"/>
          <p:nvPr/>
        </p:nvSpPr>
        <p:spPr>
          <a:xfrm>
            <a:off x="7598570" y="2924152"/>
            <a:ext cx="841897" cy="307777"/>
          </a:xfrm>
          <a:prstGeom prst="rect">
            <a:avLst/>
          </a:prstGeom>
          <a:noFill/>
        </p:spPr>
        <p:txBody>
          <a:bodyPr wrap="none" rtlCol="0">
            <a:spAutoFit/>
          </a:bodyPr>
          <a:lstStyle/>
          <a:p>
            <a:r>
              <a:rPr lang="en-US" dirty="0"/>
              <a:t>Attacker</a:t>
            </a:r>
          </a:p>
        </p:txBody>
      </p:sp>
      <p:sp>
        <p:nvSpPr>
          <p:cNvPr id="1149" name="TextBox 1148"/>
          <p:cNvSpPr txBox="1"/>
          <p:nvPr/>
        </p:nvSpPr>
        <p:spPr>
          <a:xfrm>
            <a:off x="3740727" y="4358397"/>
            <a:ext cx="4511171" cy="307777"/>
          </a:xfrm>
          <a:prstGeom prst="rect">
            <a:avLst/>
          </a:prstGeom>
          <a:noFill/>
        </p:spPr>
        <p:txBody>
          <a:bodyPr wrap="none" rtlCol="0">
            <a:spAutoFit/>
          </a:bodyPr>
          <a:lstStyle/>
          <a:p>
            <a:r>
              <a:rPr lang="en-US" dirty="0">
                <a:solidFill>
                  <a:srgbClr val="FF0000"/>
                </a:solidFill>
              </a:rPr>
              <a:t>Attack goal</a:t>
            </a:r>
            <a:r>
              <a:rPr lang="en-US" dirty="0"/>
              <a:t>: interact with the target server from outside</a:t>
            </a:r>
          </a:p>
        </p:txBody>
      </p:sp>
      <p:sp>
        <p:nvSpPr>
          <p:cNvPr id="1150" name="TextBox 1149"/>
          <p:cNvSpPr txBox="1"/>
          <p:nvPr/>
        </p:nvSpPr>
        <p:spPr>
          <a:xfrm>
            <a:off x="1380512" y="2792652"/>
            <a:ext cx="1709122" cy="307777"/>
          </a:xfrm>
          <a:prstGeom prst="rect">
            <a:avLst/>
          </a:prstGeom>
          <a:noFill/>
        </p:spPr>
        <p:txBody>
          <a:bodyPr wrap="none" rtlCol="0">
            <a:spAutoFit/>
          </a:bodyPr>
          <a:lstStyle/>
          <a:p>
            <a:r>
              <a:rPr lang="en-US" dirty="0"/>
              <a:t>Same Origin Policy</a:t>
            </a:r>
          </a:p>
        </p:txBody>
      </p:sp>
      <p:sp>
        <p:nvSpPr>
          <p:cNvPr id="1151" name="TextBox 1150"/>
          <p:cNvSpPr txBox="1"/>
          <p:nvPr/>
        </p:nvSpPr>
        <p:spPr>
          <a:xfrm>
            <a:off x="5603039" y="790032"/>
            <a:ext cx="801823" cy="307777"/>
          </a:xfrm>
          <a:prstGeom prst="rect">
            <a:avLst/>
          </a:prstGeom>
          <a:noFill/>
        </p:spPr>
        <p:txBody>
          <a:bodyPr wrap="none" rtlCol="0">
            <a:spAutoFit/>
          </a:bodyPr>
          <a:lstStyle/>
          <a:p>
            <a:r>
              <a:rPr lang="en-US" dirty="0"/>
              <a:t>Firewall</a:t>
            </a:r>
          </a:p>
        </p:txBody>
      </p:sp>
    </p:spTree>
    <p:extLst>
      <p:ext uri="{BB962C8B-B14F-4D97-AF65-F5344CB8AC3E}">
        <p14:creationId xmlns:p14="http://schemas.microsoft.com/office/powerpoint/2010/main" val="711146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Same Origin Policy (SOP)</a:t>
            </a:r>
          </a:p>
        </p:txBody>
      </p:sp>
      <p:sp>
        <p:nvSpPr>
          <p:cNvPr id="3" name="Content Placeholder 2"/>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The same-origin policy (SOP) is a critical security mechanism that restricts how a document or script loaded from one origin can interact with a resource from another origin. It helps isolate potentially malicious documents, reducing possible attack vectors</a:t>
            </a:r>
          </a:p>
          <a:p>
            <a:r>
              <a:rPr lang="en-US" dirty="0">
                <a:latin typeface="Arial" panose="020B0604020202020204" pitchFamily="34" charset="0"/>
                <a:cs typeface="Arial" panose="020B0604020202020204" pitchFamily="34" charset="0"/>
              </a:rPr>
              <a:t>Two URLs have the same origin if the protocol, port (if specified), and host are the same for both</a:t>
            </a:r>
          </a:p>
          <a:p>
            <a:r>
              <a:rPr lang="en-US" dirty="0">
                <a:latin typeface="Arial" panose="020B0604020202020204" pitchFamily="34" charset="0"/>
                <a:cs typeface="Arial" panose="020B0604020202020204" pitchFamily="34" charset="0"/>
              </a:rPr>
              <a:t>Same origin policy applies only to scripts. It prevents scripts on one origin from accessing data from another origin</a:t>
            </a:r>
          </a:p>
          <a:p>
            <a:r>
              <a:rPr lang="en-US" dirty="0">
                <a:latin typeface="Arial" panose="020B0604020202020204" pitchFamily="34" charset="0"/>
                <a:cs typeface="Arial" panose="020B0604020202020204" pitchFamily="34" charset="0"/>
              </a:rPr>
              <a:t>SOP generally allows a domain to issue requests to other domains, but not to access the responses</a:t>
            </a:r>
          </a:p>
          <a:p>
            <a:r>
              <a:rPr lang="en-US" dirty="0">
                <a:latin typeface="Arial" panose="020B0604020202020204" pitchFamily="34" charset="0"/>
                <a:cs typeface="Arial" panose="020B0604020202020204" pitchFamily="34" charset="0"/>
              </a:rPr>
              <a:t>SOP is enforced by the browser</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3231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9CA6-0EBF-4A69-9C4A-CFECD888D9E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SOP Example</a:t>
            </a:r>
          </a:p>
        </p:txBody>
      </p:sp>
      <p:sp>
        <p:nvSpPr>
          <p:cNvPr id="3" name="Content Placeholder 2">
            <a:extLst>
              <a:ext uri="{FF2B5EF4-FFF2-40B4-BE49-F238E27FC236}">
                <a16:creationId xmlns:a16="http://schemas.microsoft.com/office/drawing/2014/main" id="{B2D180BA-8D8C-47EF-B072-AACE6939EF7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http://cs.ucmo.edu/faculty/yue.html</a:t>
            </a:r>
          </a:p>
          <a:p>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0325DE71-F238-436F-8E84-A12B0EDA8C61}"/>
              </a:ext>
            </a:extLst>
          </p:cNvPr>
          <p:cNvGraphicFramePr>
            <a:graphicFrameLocks noGrp="1"/>
          </p:cNvGraphicFramePr>
          <p:nvPr>
            <p:extLst>
              <p:ext uri="{D42A27DB-BD31-4B8C-83A1-F6EECF244321}">
                <p14:modId xmlns:p14="http://schemas.microsoft.com/office/powerpoint/2010/main" val="652656456"/>
              </p:ext>
            </p:extLst>
          </p:nvPr>
        </p:nvGraphicFramePr>
        <p:xfrm>
          <a:off x="628650" y="2031666"/>
          <a:ext cx="8042109" cy="2225040"/>
        </p:xfrm>
        <a:graphic>
          <a:graphicData uri="http://schemas.openxmlformats.org/drawingml/2006/table">
            <a:tbl>
              <a:tblPr firstRow="1" bandRow="1">
                <a:tableStyleId>{5C22544A-7EE6-4342-B048-85BDC9FD1C3A}</a:tableStyleId>
              </a:tblPr>
              <a:tblGrid>
                <a:gridCol w="3396733">
                  <a:extLst>
                    <a:ext uri="{9D8B030D-6E8A-4147-A177-3AD203B41FA5}">
                      <a16:colId xmlns:a16="http://schemas.microsoft.com/office/drawing/2014/main" val="1976409889"/>
                    </a:ext>
                  </a:extLst>
                </a:gridCol>
                <a:gridCol w="1964673">
                  <a:extLst>
                    <a:ext uri="{9D8B030D-6E8A-4147-A177-3AD203B41FA5}">
                      <a16:colId xmlns:a16="http://schemas.microsoft.com/office/drawing/2014/main" val="3931900825"/>
                    </a:ext>
                  </a:extLst>
                </a:gridCol>
                <a:gridCol w="2680703">
                  <a:extLst>
                    <a:ext uri="{9D8B030D-6E8A-4147-A177-3AD203B41FA5}">
                      <a16:colId xmlns:a16="http://schemas.microsoft.com/office/drawing/2014/main" val="3329921312"/>
                    </a:ext>
                  </a:extLst>
                </a:gridCol>
              </a:tblGrid>
              <a:tr h="370840">
                <a:tc>
                  <a:txBody>
                    <a:bodyPr/>
                    <a:lstStyle/>
                    <a:p>
                      <a:r>
                        <a:rPr lang="en-US" dirty="0"/>
                        <a:t>URL</a:t>
                      </a:r>
                    </a:p>
                  </a:txBody>
                  <a:tcPr/>
                </a:tc>
                <a:tc>
                  <a:txBody>
                    <a:bodyPr/>
                    <a:lstStyle/>
                    <a:p>
                      <a:r>
                        <a:rPr lang="en-US" dirty="0"/>
                        <a:t>Outcome</a:t>
                      </a:r>
                    </a:p>
                  </a:txBody>
                  <a:tcPr/>
                </a:tc>
                <a:tc>
                  <a:txBody>
                    <a:bodyPr/>
                    <a:lstStyle/>
                    <a:p>
                      <a:r>
                        <a:rPr lang="en-US" dirty="0"/>
                        <a:t>Reason</a:t>
                      </a:r>
                    </a:p>
                  </a:txBody>
                  <a:tcPr/>
                </a:tc>
                <a:extLst>
                  <a:ext uri="{0D108BD9-81ED-4DB2-BD59-A6C34878D82A}">
                    <a16:rowId xmlns:a16="http://schemas.microsoft.com/office/drawing/2014/main" val="4216577469"/>
                  </a:ext>
                </a:extLst>
              </a:tr>
              <a:tr h="370840">
                <a:tc>
                  <a:txBody>
                    <a:bodyPr/>
                    <a:lstStyle/>
                    <a:p>
                      <a:r>
                        <a:rPr lang="en-US" dirty="0"/>
                        <a:t>http://cs.ucmo.edu/student/james.html</a:t>
                      </a:r>
                    </a:p>
                  </a:txBody>
                  <a:tcPr/>
                </a:tc>
                <a:tc>
                  <a:txBody>
                    <a:bodyPr/>
                    <a:lstStyle/>
                    <a:p>
                      <a:r>
                        <a:rPr lang="en-US" dirty="0"/>
                        <a:t>Same origin</a:t>
                      </a:r>
                    </a:p>
                  </a:txBody>
                  <a:tcPr/>
                </a:tc>
                <a:tc>
                  <a:txBody>
                    <a:bodyPr/>
                    <a:lstStyle/>
                    <a:p>
                      <a:r>
                        <a:rPr lang="en-US" dirty="0"/>
                        <a:t>Only the path differs</a:t>
                      </a:r>
                    </a:p>
                  </a:txBody>
                  <a:tcPr/>
                </a:tc>
                <a:extLst>
                  <a:ext uri="{0D108BD9-81ED-4DB2-BD59-A6C34878D82A}">
                    <a16:rowId xmlns:a16="http://schemas.microsoft.com/office/drawing/2014/main" val="3123718995"/>
                  </a:ext>
                </a:extLst>
              </a:tr>
              <a:tr h="370840">
                <a:tc>
                  <a:txBody>
                    <a:bodyPr/>
                    <a:lstStyle/>
                    <a:p>
                      <a:r>
                        <a:rPr lang="en-US" dirty="0"/>
                        <a:t>http://cs.ucmo.edu:8080/faculty/yue.html</a:t>
                      </a:r>
                    </a:p>
                  </a:txBody>
                  <a:tcPr/>
                </a:tc>
                <a:tc>
                  <a:txBody>
                    <a:bodyPr/>
                    <a:lstStyle/>
                    <a:p>
                      <a:r>
                        <a:rPr lang="en-US" dirty="0"/>
                        <a:t>Not same origin</a:t>
                      </a:r>
                    </a:p>
                  </a:txBody>
                  <a:tcPr/>
                </a:tc>
                <a:tc>
                  <a:txBody>
                    <a:bodyPr/>
                    <a:lstStyle/>
                    <a:p>
                      <a:r>
                        <a:rPr lang="en-US" dirty="0"/>
                        <a:t>Port differs</a:t>
                      </a:r>
                    </a:p>
                  </a:txBody>
                  <a:tcPr/>
                </a:tc>
                <a:extLst>
                  <a:ext uri="{0D108BD9-81ED-4DB2-BD59-A6C34878D82A}">
                    <a16:rowId xmlns:a16="http://schemas.microsoft.com/office/drawing/2014/main" val="732527029"/>
                  </a:ext>
                </a:extLst>
              </a:tr>
              <a:tr h="370840">
                <a:tc>
                  <a:txBody>
                    <a:bodyPr/>
                    <a:lstStyle/>
                    <a:p>
                      <a:r>
                        <a:rPr lang="en-US" dirty="0"/>
                        <a:t>https://cs.ucmo.edu/faculty/yue.html</a:t>
                      </a:r>
                    </a:p>
                  </a:txBody>
                  <a:tcPr/>
                </a:tc>
                <a:tc>
                  <a:txBody>
                    <a:bodyPr/>
                    <a:lstStyle/>
                    <a:p>
                      <a:r>
                        <a:rPr lang="en-US" dirty="0"/>
                        <a:t>Not same origin</a:t>
                      </a:r>
                    </a:p>
                  </a:txBody>
                  <a:tcPr/>
                </a:tc>
                <a:tc>
                  <a:txBody>
                    <a:bodyPr/>
                    <a:lstStyle/>
                    <a:p>
                      <a:r>
                        <a:rPr lang="en-US" dirty="0"/>
                        <a:t>Protocol differs</a:t>
                      </a:r>
                    </a:p>
                  </a:txBody>
                  <a:tcPr/>
                </a:tc>
                <a:extLst>
                  <a:ext uri="{0D108BD9-81ED-4DB2-BD59-A6C34878D82A}">
                    <a16:rowId xmlns:a16="http://schemas.microsoft.com/office/drawing/2014/main" val="957733770"/>
                  </a:ext>
                </a:extLst>
              </a:tr>
              <a:tr h="370840">
                <a:tc>
                  <a:txBody>
                    <a:bodyPr/>
                    <a:lstStyle/>
                    <a:p>
                      <a:r>
                        <a:rPr lang="en-US" dirty="0"/>
                        <a:t>http://cybr.ucmo.edu/faculty/yue.html</a:t>
                      </a:r>
                    </a:p>
                  </a:txBody>
                  <a:tcPr/>
                </a:tc>
                <a:tc>
                  <a:txBody>
                    <a:bodyPr/>
                    <a:lstStyle/>
                    <a:p>
                      <a:r>
                        <a:rPr lang="en-US" dirty="0"/>
                        <a:t>Not same origin</a:t>
                      </a:r>
                    </a:p>
                  </a:txBody>
                  <a:tcPr/>
                </a:tc>
                <a:tc>
                  <a:txBody>
                    <a:bodyPr/>
                    <a:lstStyle/>
                    <a:p>
                      <a:r>
                        <a:rPr lang="en-US" dirty="0"/>
                        <a:t>Host differs</a:t>
                      </a:r>
                    </a:p>
                  </a:txBody>
                  <a:tcPr/>
                </a:tc>
                <a:extLst>
                  <a:ext uri="{0D108BD9-81ED-4DB2-BD59-A6C34878D82A}">
                    <a16:rowId xmlns:a16="http://schemas.microsoft.com/office/drawing/2014/main" val="752522000"/>
                  </a:ext>
                </a:extLst>
              </a:tr>
              <a:tr h="370840">
                <a:tc>
                  <a:txBody>
                    <a:bodyPr/>
                    <a:lstStyle/>
                    <a:p>
                      <a:r>
                        <a:rPr lang="en-US" dirty="0"/>
                        <a:t>http://cs.ucmo.edu/staff/mic/kinde.html</a:t>
                      </a:r>
                    </a:p>
                  </a:txBody>
                  <a:tcPr/>
                </a:tc>
                <a:tc>
                  <a:txBody>
                    <a:bodyPr/>
                    <a:lstStyle/>
                    <a:p>
                      <a:r>
                        <a:rPr lang="en-US" dirty="0"/>
                        <a:t>Same origin</a:t>
                      </a:r>
                    </a:p>
                  </a:txBody>
                  <a:tcPr/>
                </a:tc>
                <a:tc>
                  <a:txBody>
                    <a:bodyPr/>
                    <a:lstStyle/>
                    <a:p>
                      <a:r>
                        <a:rPr lang="en-US" dirty="0"/>
                        <a:t>Only the path differs</a:t>
                      </a:r>
                    </a:p>
                  </a:txBody>
                  <a:tcPr/>
                </a:tc>
                <a:extLst>
                  <a:ext uri="{0D108BD9-81ED-4DB2-BD59-A6C34878D82A}">
                    <a16:rowId xmlns:a16="http://schemas.microsoft.com/office/drawing/2014/main" val="907645007"/>
                  </a:ext>
                </a:extLst>
              </a:tr>
            </a:tbl>
          </a:graphicData>
        </a:graphic>
      </p:graphicFrame>
    </p:spTree>
    <p:extLst>
      <p:ext uri="{BB962C8B-B14F-4D97-AF65-F5344CB8AC3E}">
        <p14:creationId xmlns:p14="http://schemas.microsoft.com/office/powerpoint/2010/main" val="4165346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Rebinding Attack</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221" y="1239351"/>
            <a:ext cx="7306294" cy="3398749"/>
          </a:xfrm>
          <a:prstGeom prst="rect">
            <a:avLst/>
          </a:prstGeom>
        </p:spPr>
      </p:pic>
    </p:spTree>
    <p:extLst>
      <p:ext uri="{BB962C8B-B14F-4D97-AF65-F5344CB8AC3E}">
        <p14:creationId xmlns:p14="http://schemas.microsoft.com/office/powerpoint/2010/main" val="230828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DNS ROOT Servers</a:t>
            </a:r>
          </a:p>
        </p:txBody>
      </p:sp>
      <p:sp>
        <p:nvSpPr>
          <p:cNvPr id="94" name="Shape 94"/>
          <p:cNvSpPr txBox="1">
            <a:spLocks noGrp="1"/>
          </p:cNvSpPr>
          <p:nvPr>
            <p:ph type="body" idx="1"/>
          </p:nvPr>
        </p:nvSpPr>
        <p:spPr>
          <a:xfrm>
            <a:off x="311700" y="1152475"/>
            <a:ext cx="8520600" cy="3876900"/>
          </a:xfrm>
          <a:prstGeom prst="rect">
            <a:avLst/>
          </a:prstGeom>
        </p:spPr>
        <p:txBody>
          <a:bodyPr wrap="square" lIns="91425" tIns="91425" rIns="91425" bIns="91425" anchor="t" anchorCtr="0">
            <a:noAutofit/>
          </a:bodyPr>
          <a:lstStyle/>
          <a:p>
            <a:pPr marL="457200" lvl="0" indent="-342900">
              <a:spcBef>
                <a:spcPts val="0"/>
              </a:spcBef>
              <a:spcAft>
                <a:spcPts val="600"/>
              </a:spcAft>
              <a:buClr>
                <a:srgbClr val="000000"/>
              </a:buClr>
              <a:buSzPts val="1800"/>
              <a:buChar char="●"/>
            </a:pPr>
            <a:r>
              <a:rPr lang="en-GB" dirty="0">
                <a:solidFill>
                  <a:srgbClr val="000000"/>
                </a:solidFill>
              </a:rPr>
              <a:t>The root zone is called ROOT.</a:t>
            </a:r>
          </a:p>
          <a:p>
            <a:pPr marL="457200" lvl="0" indent="-342900">
              <a:spcBef>
                <a:spcPts val="0"/>
              </a:spcBef>
              <a:spcAft>
                <a:spcPts val="600"/>
              </a:spcAft>
              <a:buClr>
                <a:srgbClr val="000000"/>
              </a:buClr>
              <a:buSzPts val="1800"/>
              <a:buChar char="●"/>
            </a:pPr>
            <a:r>
              <a:rPr lang="en-GB" dirty="0">
                <a:solidFill>
                  <a:srgbClr val="000000"/>
                </a:solidFill>
              </a:rPr>
              <a:t>There are 13 authoritative nameservers (DNS root servers) for this zone.</a:t>
            </a:r>
          </a:p>
          <a:p>
            <a:pPr marL="457200" lvl="0" indent="-342900">
              <a:spcBef>
                <a:spcPts val="0"/>
              </a:spcBef>
              <a:spcAft>
                <a:spcPts val="600"/>
              </a:spcAft>
              <a:buClr>
                <a:srgbClr val="000000"/>
              </a:buClr>
              <a:buSzPts val="1800"/>
              <a:buChar char="●"/>
            </a:pPr>
            <a:r>
              <a:rPr lang="en-GB" dirty="0">
                <a:solidFill>
                  <a:srgbClr val="000000"/>
                </a:solidFill>
              </a:rPr>
              <a:t>They provide the nameserver information about all TLDs</a:t>
            </a:r>
          </a:p>
          <a:p>
            <a:pPr marL="798513" lvl="4" indent="-287338">
              <a:spcAft>
                <a:spcPts val="600"/>
              </a:spcAft>
              <a:buClr>
                <a:srgbClr val="000000"/>
              </a:buClr>
              <a:buSzPts val="1800"/>
            </a:pPr>
            <a:r>
              <a:rPr lang="en-GB" dirty="0">
                <a:solidFill>
                  <a:srgbClr val="000000"/>
                </a:solidFill>
                <a:hlinkClick r:id="rId3"/>
              </a:rPr>
              <a:t>https://www.internic.net/domain/root.zone</a:t>
            </a:r>
            <a:endParaRPr lang="en-GB" dirty="0">
              <a:solidFill>
                <a:srgbClr val="000000"/>
              </a:solidFill>
            </a:endParaRPr>
          </a:p>
          <a:p>
            <a:pPr marL="457200" lvl="0" indent="-342900">
              <a:spcBef>
                <a:spcPts val="0"/>
              </a:spcBef>
              <a:spcAft>
                <a:spcPts val="600"/>
              </a:spcAft>
              <a:buClr>
                <a:srgbClr val="000000"/>
              </a:buClr>
              <a:buSzPts val="1800"/>
              <a:buChar char="●"/>
            </a:pPr>
            <a:r>
              <a:rPr lang="en-GB" dirty="0">
                <a:solidFill>
                  <a:srgbClr val="000000"/>
                </a:solidFill>
              </a:rPr>
              <a:t>They are the starting point of DNS queries.</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583" y="3090925"/>
            <a:ext cx="5377911" cy="177794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C937-4BAB-64E2-2897-EFC4756632F6}"/>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DNS Rebinding: Initial Zone File (attacker32.com)</a:t>
            </a:r>
          </a:p>
        </p:txBody>
      </p:sp>
      <p:pic>
        <p:nvPicPr>
          <p:cNvPr id="5" name="Content Placeholder 4" descr="Text&#10;&#10;Description automatically generated">
            <a:extLst>
              <a:ext uri="{FF2B5EF4-FFF2-40B4-BE49-F238E27FC236}">
                <a16:creationId xmlns:a16="http://schemas.microsoft.com/office/drawing/2014/main" id="{7F4EF04E-BADC-A6B4-D088-4061454E4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428750"/>
            <a:ext cx="7387669" cy="3250860"/>
          </a:xfrm>
        </p:spPr>
      </p:pic>
    </p:spTree>
    <p:extLst>
      <p:ext uri="{BB962C8B-B14F-4D97-AF65-F5344CB8AC3E}">
        <p14:creationId xmlns:p14="http://schemas.microsoft.com/office/powerpoint/2010/main" val="451108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9C20-C2E5-51A0-46C7-714A95BCC65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DNS Rebinding: Modification</a:t>
            </a:r>
          </a:p>
        </p:txBody>
      </p:sp>
      <p:pic>
        <p:nvPicPr>
          <p:cNvPr id="9" name="Content Placeholder 8" descr="Diagram&#10;&#10;Description automatically generated with medium confidence">
            <a:extLst>
              <a:ext uri="{FF2B5EF4-FFF2-40B4-BE49-F238E27FC236}">
                <a16:creationId xmlns:a16="http://schemas.microsoft.com/office/drawing/2014/main" id="{BB41FF30-EC0A-9383-5AE8-4840CBEFF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00200"/>
            <a:ext cx="4558349" cy="1486108"/>
          </a:xfrm>
        </p:spPr>
      </p:pic>
      <p:sp>
        <p:nvSpPr>
          <p:cNvPr id="5" name="TextBox 4">
            <a:extLst>
              <a:ext uri="{FF2B5EF4-FFF2-40B4-BE49-F238E27FC236}">
                <a16:creationId xmlns:a16="http://schemas.microsoft.com/office/drawing/2014/main" id="{2359A4DE-594F-1638-EC50-36BA29280410}"/>
              </a:ext>
            </a:extLst>
          </p:cNvPr>
          <p:cNvSpPr txBox="1"/>
          <p:nvPr/>
        </p:nvSpPr>
        <p:spPr>
          <a:xfrm>
            <a:off x="571500" y="3714750"/>
            <a:ext cx="4570434" cy="830997"/>
          </a:xfrm>
          <a:prstGeom prst="rect">
            <a:avLst/>
          </a:prstGeom>
          <a:noFill/>
        </p:spPr>
        <p:txBody>
          <a:bodyPr wrap="square">
            <a:spAutoFit/>
          </a:bodyPr>
          <a:lstStyle/>
          <a:p>
            <a:pPr defTabSz="685800"/>
            <a:r>
              <a:rPr lang="en-US" sz="2400" kern="1200" dirty="0">
                <a:solidFill>
                  <a:prstClr val="black"/>
                </a:solidFill>
                <a:latin typeface="Arial" panose="020B0604020202020204" pitchFamily="34" charset="0"/>
                <a:ea typeface="+mn-ea"/>
                <a:cs typeface="Arial" panose="020B0604020202020204" pitchFamily="34" charset="0"/>
              </a:rPr>
              <a:t>Restart the nameserver</a:t>
            </a:r>
          </a:p>
          <a:p>
            <a:pPr defTabSz="685800"/>
            <a:r>
              <a:rPr lang="en-US" sz="2400" kern="1200" dirty="0">
                <a:solidFill>
                  <a:srgbClr val="8064A2"/>
                </a:solidFill>
                <a:latin typeface="Arial" panose="020B0604020202020204" pitchFamily="34" charset="0"/>
                <a:ea typeface="+mn-ea"/>
                <a:cs typeface="Arial" panose="020B0604020202020204" pitchFamily="34" charset="0"/>
              </a:rPr>
              <a:t># service named restart</a:t>
            </a:r>
          </a:p>
        </p:txBody>
      </p:sp>
    </p:spTree>
    <p:extLst>
      <p:ext uri="{BB962C8B-B14F-4D97-AF65-F5344CB8AC3E}">
        <p14:creationId xmlns:p14="http://schemas.microsoft.com/office/powerpoint/2010/main" val="3766291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Set Up User Machine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Disable Firefox DNS cache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Set the local DNS server</a:t>
            </a:r>
          </a:p>
          <a:p>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gedit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etc</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resolvconf</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resolv.conf.d</a:t>
            </a:r>
            <a:r>
              <a:rPr lang="en-US" b="1" dirty="0">
                <a:latin typeface="Arial" panose="020B0604020202020204" pitchFamily="34" charset="0"/>
                <a:cs typeface="Arial" panose="020B0604020202020204" pitchFamily="34" charset="0"/>
              </a:rPr>
              <a:t>/head</a:t>
            </a:r>
          </a:p>
          <a:p>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resolvconf</a:t>
            </a:r>
            <a:r>
              <a:rPr lang="en-US" b="1" dirty="0">
                <a:latin typeface="Arial" panose="020B0604020202020204" pitchFamily="34" charset="0"/>
                <a:cs typeface="Arial" panose="020B0604020202020204" pitchFamily="34" charset="0"/>
              </a:rPr>
              <a:t> -u</a:t>
            </a: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885132" y="1745741"/>
            <a:ext cx="5944115" cy="14570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061" y="4191072"/>
            <a:ext cx="5522179" cy="883301"/>
          </a:xfrm>
          <a:prstGeom prst="rect">
            <a:avLst/>
          </a:prstGeom>
        </p:spPr>
      </p:pic>
    </p:spTree>
    <p:extLst>
      <p:ext uri="{BB962C8B-B14F-4D97-AF65-F5344CB8AC3E}">
        <p14:creationId xmlns:p14="http://schemas.microsoft.com/office/powerpoint/2010/main" val="24979198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User VM: Start the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Server</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URL for the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device</a:t>
            </a:r>
          </a:p>
          <a:p>
            <a:pPr lvl="1"/>
            <a:r>
              <a:rPr lang="en-US" dirty="0">
                <a:latin typeface="Arial" panose="020B0604020202020204" pitchFamily="34" charset="0"/>
                <a:cs typeface="Arial" panose="020B0604020202020204" pitchFamily="34" charset="0"/>
              </a:rPr>
              <a:t>Add the following to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/hosts</a:t>
            </a:r>
          </a:p>
          <a:p>
            <a:pPr lvl="1"/>
            <a:r>
              <a:rPr lang="en-US" dirty="0">
                <a:latin typeface="Arial" panose="020B0604020202020204" pitchFamily="34" charset="0"/>
                <a:cs typeface="Arial" panose="020B0604020202020204" pitchFamily="34" charset="0"/>
              </a:rPr>
              <a:t>192.168.60.80   www.seediot32.com</a:t>
            </a:r>
          </a:p>
          <a:p>
            <a:r>
              <a:rPr lang="en-US" dirty="0">
                <a:latin typeface="Arial" panose="020B0604020202020204" pitchFamily="34" charset="0"/>
                <a:cs typeface="Arial" panose="020B0604020202020204" pitchFamily="34" charset="0"/>
              </a:rPr>
              <a:t>Test the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server</a:t>
            </a:r>
          </a:p>
          <a:p>
            <a:pPr lvl="1"/>
            <a:r>
              <a:rPr lang="en-US" dirty="0">
                <a:latin typeface="Arial" panose="020B0604020202020204" pitchFamily="34" charset="0"/>
                <a:cs typeface="Arial" panose="020B0604020202020204" pitchFamily="34" charset="0"/>
              </a:rPr>
              <a:t>www.seediot32.com</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696" y="1516755"/>
            <a:ext cx="1598138" cy="1703571"/>
          </a:xfrm>
          <a:prstGeom prst="rect">
            <a:avLst/>
          </a:prstGeom>
        </p:spPr>
      </p:pic>
    </p:spTree>
    <p:extLst>
      <p:ext uri="{BB962C8B-B14F-4D97-AF65-F5344CB8AC3E}">
        <p14:creationId xmlns:p14="http://schemas.microsoft.com/office/powerpoint/2010/main" val="686274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Interacting with the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Device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Get temperature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Set temperature</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83" y="1753066"/>
            <a:ext cx="3622328" cy="12129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245" y="2889571"/>
            <a:ext cx="3750810" cy="2219472"/>
          </a:xfrm>
          <a:prstGeom prst="rect">
            <a:avLst/>
          </a:prstGeom>
        </p:spPr>
      </p:pic>
    </p:spTree>
    <p:extLst>
      <p:ext uri="{BB962C8B-B14F-4D97-AF65-F5344CB8AC3E}">
        <p14:creationId xmlns:p14="http://schemas.microsoft.com/office/powerpoint/2010/main" val="2915320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Same Origin Policy</a:t>
            </a:r>
          </a:p>
        </p:txBody>
      </p:sp>
      <p:sp>
        <p:nvSpPr>
          <p:cNvPr id="3" name="Content Placeholder 2"/>
          <p:cNvSpPr>
            <a:spLocks noGrp="1"/>
          </p:cNvSpPr>
          <p:nvPr>
            <p:ph idx="1"/>
          </p:nvPr>
        </p:nvSpPr>
        <p:spPr>
          <a:xfrm>
            <a:off x="628650" y="1187987"/>
            <a:ext cx="7886700" cy="3263504"/>
          </a:xfrm>
        </p:spPr>
        <p:txBody>
          <a:bodyPr/>
          <a:lstStyle/>
          <a:p>
            <a:r>
              <a:rPr lang="en-US" dirty="0">
                <a:latin typeface="Arial" panose="020B0604020202020204" pitchFamily="34" charset="0"/>
                <a:cs typeface="Arial" panose="020B0604020202020204" pitchFamily="34" charset="0"/>
              </a:rPr>
              <a:t>On </a:t>
            </a:r>
            <a:r>
              <a:rPr lang="en-US" dirty="0" err="1">
                <a:latin typeface="Arial" panose="020B0604020202020204" pitchFamily="34" charset="0"/>
                <a:cs typeface="Arial" panose="020B0604020202020204" pitchFamily="34" charset="0"/>
              </a:rPr>
              <a:t>IoT</a:t>
            </a:r>
            <a:r>
              <a:rPr lang="en-US" dirty="0">
                <a:latin typeface="Arial" panose="020B0604020202020204" pitchFamily="34" charset="0"/>
                <a:cs typeface="Arial" panose="020B0604020202020204" pitchFamily="34" charset="0"/>
              </a:rPr>
              <a:t> Device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91" y="1544306"/>
            <a:ext cx="2841933" cy="161168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624" y="1459066"/>
            <a:ext cx="3560606" cy="17821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3270846"/>
            <a:ext cx="4383208" cy="1828393"/>
          </a:xfrm>
          <a:prstGeom prst="rect">
            <a:avLst/>
          </a:prstGeom>
        </p:spPr>
      </p:pic>
    </p:spTree>
    <p:extLst>
      <p:ext uri="{BB962C8B-B14F-4D97-AF65-F5344CB8AC3E}">
        <p14:creationId xmlns:p14="http://schemas.microsoft.com/office/powerpoint/2010/main" val="131175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9CB6-BFB2-EB07-1087-6B297A3E707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Bypass the Same Origin Policy</a:t>
            </a:r>
          </a:p>
        </p:txBody>
      </p:sp>
      <p:sp>
        <p:nvSpPr>
          <p:cNvPr id="3" name="Content Placeholder 2">
            <a:extLst>
              <a:ext uri="{FF2B5EF4-FFF2-40B4-BE49-F238E27FC236}">
                <a16:creationId xmlns:a16="http://schemas.microsoft.com/office/drawing/2014/main" id="{D58DDBC7-0C41-5AA3-5F36-0B26688988A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The main idea for defeating the same origin protection comes from the fact that the policy enforcement is based on the host name, not on the IP address</a:t>
            </a:r>
          </a:p>
          <a:p>
            <a:r>
              <a:rPr lang="en-US" dirty="0">
                <a:latin typeface="Arial" panose="020B0604020202020204" pitchFamily="34" charset="0"/>
                <a:cs typeface="Arial" panose="020B0604020202020204" pitchFamily="34" charset="0"/>
              </a:rPr>
              <a:t>Use www.attacker32.com in </a:t>
            </a:r>
            <a:r>
              <a:rPr lang="en-US">
                <a:latin typeface="Arial" panose="020B0604020202020204" pitchFamily="34" charset="0"/>
                <a:cs typeface="Arial" panose="020B0604020202020204" pitchFamily="34" charset="0"/>
              </a:rPr>
              <a:t>the URL to </a:t>
            </a:r>
            <a:r>
              <a:rPr lang="en-US" dirty="0">
                <a:latin typeface="Arial" panose="020B0604020202020204" pitchFamily="34" charset="0"/>
                <a:cs typeface="Arial" panose="020B0604020202020204" pitchFamily="34" charset="0"/>
              </a:rPr>
              <a:t>comply with the SOP policy</a:t>
            </a:r>
          </a:p>
          <a:p>
            <a:endParaRPr lang="en-US"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DC3A4E70-2EEF-A73D-0C5F-4E271EF678A8}"/>
              </a:ext>
            </a:extLst>
          </p:cNvPr>
          <p:cNvPicPr>
            <a:picLocks noChangeAspect="1"/>
          </p:cNvPicPr>
          <p:nvPr/>
        </p:nvPicPr>
        <p:blipFill>
          <a:blip r:embed="rId2"/>
          <a:stretch>
            <a:fillRect/>
          </a:stretch>
        </p:blipFill>
        <p:spPr>
          <a:xfrm>
            <a:off x="2165270" y="2802138"/>
            <a:ext cx="4633946" cy="2243154"/>
          </a:xfrm>
          <a:prstGeom prst="rect">
            <a:avLst/>
          </a:prstGeom>
        </p:spPr>
      </p:pic>
    </p:spTree>
    <p:extLst>
      <p:ext uri="{BB962C8B-B14F-4D97-AF65-F5344CB8AC3E}">
        <p14:creationId xmlns:p14="http://schemas.microsoft.com/office/powerpoint/2010/main" val="423464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Services Attacks on DNS</a:t>
            </a:r>
          </a:p>
        </p:txBody>
      </p:sp>
    </p:spTree>
    <p:extLst>
      <p:ext uri="{BB962C8B-B14F-4D97-AF65-F5344CB8AC3E}">
        <p14:creationId xmlns:p14="http://schemas.microsoft.com/office/powerpoint/2010/main" val="2848631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Denial of Service Attacks on Root Servers</a:t>
            </a:r>
          </a:p>
        </p:txBody>
      </p:sp>
      <p:sp>
        <p:nvSpPr>
          <p:cNvPr id="464" name="Shape 46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b="1" dirty="0">
                <a:solidFill>
                  <a:srgbClr val="000000"/>
                </a:solidFill>
              </a:rPr>
              <a:t>Attacks on the Root and TLD Servers :</a:t>
            </a:r>
          </a:p>
          <a:p>
            <a:pPr marL="0" lvl="0" indent="0">
              <a:spcBef>
                <a:spcPts val="0"/>
              </a:spcBef>
              <a:buNone/>
            </a:pPr>
            <a:r>
              <a:rPr lang="en-GB" u="sng" dirty="0">
                <a:solidFill>
                  <a:srgbClr val="000000"/>
                </a:solidFill>
              </a:rPr>
              <a:t>Root nameservers:</a:t>
            </a:r>
            <a:r>
              <a:rPr lang="en-GB" dirty="0">
                <a:solidFill>
                  <a:srgbClr val="000000"/>
                </a:solidFill>
              </a:rPr>
              <a:t> If the attackers can bring down the servers of the root zone, they can bring down the entire Internet. However, attack root servers is difficult:</a:t>
            </a:r>
          </a:p>
          <a:p>
            <a:pPr marL="457200" indent="-342900">
              <a:buClr>
                <a:srgbClr val="000000"/>
              </a:buClr>
            </a:pPr>
            <a:r>
              <a:rPr lang="en-GB" sz="1600" dirty="0">
                <a:solidFill>
                  <a:srgbClr val="000000"/>
                </a:solidFill>
              </a:rPr>
              <a:t>The root nameservers are highly distributed. There are 13 (A,B….M) root nameservers (server farm) consisting of a large number of redundant computers to provide reliable services.</a:t>
            </a:r>
          </a:p>
          <a:p>
            <a:pPr marL="457200" lvl="0" indent="-342900">
              <a:spcBef>
                <a:spcPts val="0"/>
              </a:spcBef>
              <a:buClr>
                <a:srgbClr val="000000"/>
              </a:buClr>
              <a:buSzPts val="1800"/>
              <a:buChar char="●"/>
            </a:pPr>
            <a:r>
              <a:rPr lang="en-GB" sz="1600" dirty="0">
                <a:solidFill>
                  <a:srgbClr val="000000"/>
                </a:solidFill>
              </a:rPr>
              <a:t>As the nameservers for the TLDs are usually cached in the local DNS servers, the root servers need not be queried till the cache expires (48 </a:t>
            </a:r>
            <a:r>
              <a:rPr lang="en-GB" sz="1600" dirty="0" err="1">
                <a:solidFill>
                  <a:srgbClr val="000000"/>
                </a:solidFill>
              </a:rPr>
              <a:t>hrs</a:t>
            </a:r>
            <a:r>
              <a:rPr lang="en-GB" sz="1600" dirty="0">
                <a:solidFill>
                  <a:srgbClr val="000000"/>
                </a:solidFill>
              </a:rPr>
              <a:t>). Attacks on the root servers must last long to see a significant effect.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Denial of Service Attacks on TLD Servers</a:t>
            </a:r>
          </a:p>
        </p:txBody>
      </p:sp>
      <p:sp>
        <p:nvSpPr>
          <p:cNvPr id="476" name="Shape 47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dirty="0">
                <a:solidFill>
                  <a:srgbClr val="000000"/>
                </a:solidFill>
              </a:rPr>
              <a:t>Nameservers for the TLDs are easier to attack. TLDs such as </a:t>
            </a:r>
            <a:r>
              <a:rPr lang="en-GB" dirty="0" err="1">
                <a:solidFill>
                  <a:srgbClr val="000000"/>
                </a:solidFill>
              </a:rPr>
              <a:t>gov</a:t>
            </a:r>
            <a:r>
              <a:rPr lang="en-GB" dirty="0">
                <a:solidFill>
                  <a:srgbClr val="000000"/>
                </a:solidFill>
              </a:rPr>
              <a:t>, com, net etc have quite resilient infrastructure against DOS attacks. But certain obscure TLDs like country-code TLDs do not have sufficient infrastructure. Due to this, the attackers can bring down the Internet of a targeted country.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 DNS Root Servers</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06" y="1119223"/>
            <a:ext cx="6269722" cy="3811250"/>
          </a:xfrm>
          <a:prstGeom prst="rect">
            <a:avLst/>
          </a:prstGeom>
        </p:spPr>
      </p:pic>
      <p:sp>
        <p:nvSpPr>
          <p:cNvPr id="5" name="TextBox 4"/>
          <p:cNvSpPr txBox="1"/>
          <p:nvPr/>
        </p:nvSpPr>
        <p:spPr>
          <a:xfrm>
            <a:off x="6865749" y="1720313"/>
            <a:ext cx="1844298" cy="1200329"/>
          </a:xfrm>
          <a:prstGeom prst="rect">
            <a:avLst/>
          </a:prstGeom>
          <a:noFill/>
        </p:spPr>
        <p:txBody>
          <a:bodyPr wrap="square" rtlCol="0">
            <a:spAutoFit/>
          </a:bodyPr>
          <a:lstStyle/>
          <a:p>
            <a:r>
              <a:rPr lang="en-US" sz="1800" dirty="0"/>
              <a:t>They are the most critical infrastructure on the Internet. </a:t>
            </a:r>
          </a:p>
        </p:txBody>
      </p:sp>
    </p:spTree>
    <p:extLst>
      <p:ext uri="{BB962C8B-B14F-4D97-AF65-F5344CB8AC3E}">
        <p14:creationId xmlns:p14="http://schemas.microsoft.com/office/powerpoint/2010/main" val="3293328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Attacks on Nameservers of a Particular Domain</a:t>
            </a:r>
          </a:p>
        </p:txBody>
      </p:sp>
      <p:sp>
        <p:nvSpPr>
          <p:cNvPr id="482" name="Shape 482"/>
          <p:cNvSpPr txBox="1">
            <a:spLocks noGrp="1"/>
          </p:cNvSpPr>
          <p:nvPr>
            <p:ph type="body" idx="1"/>
          </p:nvPr>
        </p:nvSpPr>
        <p:spPr>
          <a:xfrm>
            <a:off x="242688" y="1454400"/>
            <a:ext cx="3052602" cy="2703534"/>
          </a:xfrm>
          <a:prstGeom prst="rect">
            <a:avLst/>
          </a:prstGeom>
        </p:spPr>
        <p:txBody>
          <a:bodyPr wrap="square" lIns="91425" tIns="91425" rIns="91425" bIns="91425" anchor="t" anchorCtr="0">
            <a:noAutofit/>
          </a:bodyPr>
          <a:lstStyle/>
          <a:p>
            <a:pPr marL="0" lvl="0" indent="0">
              <a:spcBef>
                <a:spcPts val="0"/>
              </a:spcBef>
              <a:buNone/>
            </a:pPr>
            <a:r>
              <a:rPr lang="en-GB" b="1" dirty="0" err="1">
                <a:solidFill>
                  <a:srgbClr val="000000"/>
                </a:solidFill>
              </a:rPr>
              <a:t>UltraDNS</a:t>
            </a:r>
            <a:r>
              <a:rPr lang="en-GB" b="1" dirty="0">
                <a:solidFill>
                  <a:srgbClr val="000000"/>
                </a:solidFill>
              </a:rPr>
              <a:t>:</a:t>
            </a:r>
            <a:r>
              <a:rPr lang="en-GB" dirty="0">
                <a:solidFill>
                  <a:srgbClr val="000000"/>
                </a:solidFill>
              </a:rPr>
              <a:t> DNS provider for many major e-commerce companies such as Amazon, Walmart, Expedia. In 2004, DOS against this provider was launched which suffered an outage for an hour.</a:t>
            </a:r>
          </a:p>
        </p:txBody>
      </p:sp>
      <p:pic>
        <p:nvPicPr>
          <p:cNvPr id="483" name="Shape 483"/>
          <p:cNvPicPr preferRelativeResize="0"/>
          <p:nvPr/>
        </p:nvPicPr>
        <p:blipFill>
          <a:blip r:embed="rId3">
            <a:alphaModFix/>
          </a:blip>
          <a:stretch>
            <a:fillRect/>
          </a:stretch>
        </p:blipFill>
        <p:spPr>
          <a:xfrm>
            <a:off x="3528195" y="1285681"/>
            <a:ext cx="5089594" cy="353648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Attacks on Nameservers of a Particular Domain</a:t>
            </a:r>
          </a:p>
        </p:txBody>
      </p:sp>
      <p:sp>
        <p:nvSpPr>
          <p:cNvPr id="489" name="Shape 489"/>
          <p:cNvSpPr txBox="1">
            <a:spLocks noGrp="1"/>
          </p:cNvSpPr>
          <p:nvPr>
            <p:ph type="body" idx="1"/>
          </p:nvPr>
        </p:nvSpPr>
        <p:spPr>
          <a:xfrm>
            <a:off x="311700" y="1152475"/>
            <a:ext cx="8520600" cy="1625700"/>
          </a:xfrm>
          <a:prstGeom prst="rect">
            <a:avLst/>
          </a:prstGeom>
        </p:spPr>
        <p:txBody>
          <a:bodyPr wrap="square" lIns="91425" tIns="91425" rIns="91425" bIns="91425" anchor="t" anchorCtr="0">
            <a:noAutofit/>
          </a:bodyPr>
          <a:lstStyle/>
          <a:p>
            <a:pPr marL="0" lvl="0" indent="0">
              <a:spcBef>
                <a:spcPts val="0"/>
              </a:spcBef>
              <a:buNone/>
            </a:pPr>
            <a:r>
              <a:rPr lang="en-GB" b="1" dirty="0" err="1">
                <a:solidFill>
                  <a:srgbClr val="000000"/>
                </a:solidFill>
              </a:rPr>
              <a:t>Dyn</a:t>
            </a:r>
            <a:r>
              <a:rPr lang="en-GB" b="1" dirty="0">
                <a:solidFill>
                  <a:srgbClr val="000000"/>
                </a:solidFill>
              </a:rPr>
              <a:t> network : </a:t>
            </a:r>
            <a:r>
              <a:rPr lang="en-GB" dirty="0">
                <a:solidFill>
                  <a:srgbClr val="000000"/>
                </a:solidFill>
              </a:rPr>
              <a:t>In 2016, multiple </a:t>
            </a:r>
            <a:r>
              <a:rPr lang="en-GB" dirty="0" err="1">
                <a:solidFill>
                  <a:srgbClr val="000000"/>
                </a:solidFill>
              </a:rPr>
              <a:t>DDoS</a:t>
            </a:r>
            <a:r>
              <a:rPr lang="en-GB" dirty="0">
                <a:solidFill>
                  <a:srgbClr val="000000"/>
                </a:solidFill>
              </a:rPr>
              <a:t> attacks were launched against a major DNS service provider for companies like CNN, BBC, HBO, PayPal etc. The attacks are believed to have been launched through botnet consisting of different </a:t>
            </a:r>
            <a:r>
              <a:rPr lang="en-GB" dirty="0" err="1">
                <a:solidFill>
                  <a:srgbClr val="000000"/>
                </a:solidFill>
              </a:rPr>
              <a:t>IoT</a:t>
            </a:r>
            <a:r>
              <a:rPr lang="en-GB" dirty="0">
                <a:solidFill>
                  <a:srgbClr val="000000"/>
                </a:solidFill>
              </a:rPr>
              <a:t> devices like IP cameras, baby monitors etc. It caused major Internet services unavailable .</a:t>
            </a:r>
          </a:p>
        </p:txBody>
      </p:sp>
      <p:pic>
        <p:nvPicPr>
          <p:cNvPr id="490" name="Shape 490"/>
          <p:cNvPicPr preferRelativeResize="0"/>
          <p:nvPr/>
        </p:nvPicPr>
        <p:blipFill>
          <a:blip r:embed="rId3">
            <a:alphaModFix/>
          </a:blip>
          <a:stretch>
            <a:fillRect/>
          </a:stretch>
        </p:blipFill>
        <p:spPr>
          <a:xfrm>
            <a:off x="152400" y="2778175"/>
            <a:ext cx="2910725" cy="1297475"/>
          </a:xfrm>
          <a:prstGeom prst="rect">
            <a:avLst/>
          </a:prstGeom>
          <a:noFill/>
          <a:ln>
            <a:noFill/>
          </a:ln>
        </p:spPr>
      </p:pic>
      <p:pic>
        <p:nvPicPr>
          <p:cNvPr id="491" name="Shape 491"/>
          <p:cNvPicPr preferRelativeResize="0"/>
          <p:nvPr/>
        </p:nvPicPr>
        <p:blipFill>
          <a:blip r:embed="rId4">
            <a:alphaModFix/>
          </a:blip>
          <a:stretch>
            <a:fillRect/>
          </a:stretch>
        </p:blipFill>
        <p:spPr>
          <a:xfrm>
            <a:off x="1429801" y="3931300"/>
            <a:ext cx="3434524" cy="945150"/>
          </a:xfrm>
          <a:prstGeom prst="rect">
            <a:avLst/>
          </a:prstGeom>
          <a:noFill/>
          <a:ln>
            <a:noFill/>
          </a:ln>
        </p:spPr>
      </p:pic>
      <p:pic>
        <p:nvPicPr>
          <p:cNvPr id="492" name="Shape 492"/>
          <p:cNvPicPr preferRelativeResize="0"/>
          <p:nvPr/>
        </p:nvPicPr>
        <p:blipFill>
          <a:blip r:embed="rId5">
            <a:alphaModFix/>
          </a:blip>
          <a:stretch>
            <a:fillRect/>
          </a:stretch>
        </p:blipFill>
        <p:spPr>
          <a:xfrm>
            <a:off x="5047550" y="2548375"/>
            <a:ext cx="3784749" cy="197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Attacks on Nameservers of a Particular Domain</a:t>
            </a:r>
          </a:p>
        </p:txBody>
      </p:sp>
      <p:sp>
        <p:nvSpPr>
          <p:cNvPr id="498" name="Shape 498"/>
          <p:cNvSpPr txBox="1">
            <a:spLocks noGrp="1"/>
          </p:cNvSpPr>
          <p:nvPr>
            <p:ph type="body" idx="1"/>
          </p:nvPr>
        </p:nvSpPr>
        <p:spPr>
          <a:xfrm>
            <a:off x="311700" y="1152475"/>
            <a:ext cx="8520600" cy="3990900"/>
          </a:xfrm>
          <a:prstGeom prst="rect">
            <a:avLst/>
          </a:prstGeom>
        </p:spPr>
        <p:txBody>
          <a:bodyPr wrap="square" lIns="91425" tIns="91425" rIns="91425" bIns="91425" anchor="t" anchorCtr="0">
            <a:noAutofit/>
          </a:bodyPr>
          <a:lstStyle/>
          <a:p>
            <a:pPr marL="0" lvl="0" indent="0">
              <a:spcBef>
                <a:spcPts val="0"/>
              </a:spcBef>
              <a:buNone/>
            </a:pPr>
            <a:r>
              <a:rPr lang="en-GB" b="1" dirty="0" err="1">
                <a:solidFill>
                  <a:srgbClr val="000000"/>
                </a:solidFill>
              </a:rPr>
              <a:t>DNSPod</a:t>
            </a:r>
            <a:r>
              <a:rPr lang="en-GB" b="1" dirty="0">
                <a:solidFill>
                  <a:srgbClr val="000000"/>
                </a:solidFill>
              </a:rPr>
              <a:t> : </a:t>
            </a:r>
            <a:r>
              <a:rPr lang="en-GB" dirty="0">
                <a:solidFill>
                  <a:srgbClr val="000000"/>
                </a:solidFill>
              </a:rPr>
              <a:t>In 2009, several DNS servers of a Chinese domain service provider were hit by </a:t>
            </a:r>
            <a:r>
              <a:rPr lang="en-GB" dirty="0" err="1">
                <a:solidFill>
                  <a:srgbClr val="000000"/>
                </a:solidFill>
              </a:rPr>
              <a:t>DDoS</a:t>
            </a:r>
            <a:r>
              <a:rPr lang="en-GB" dirty="0">
                <a:solidFill>
                  <a:srgbClr val="000000"/>
                </a:solidFill>
              </a:rPr>
              <a:t>.</a:t>
            </a:r>
          </a:p>
          <a:p>
            <a:pPr marL="457200" lvl="0" indent="-342900" rtl="0">
              <a:spcBef>
                <a:spcPts val="0"/>
              </a:spcBef>
              <a:spcAft>
                <a:spcPts val="0"/>
              </a:spcAft>
              <a:buClr>
                <a:srgbClr val="000000"/>
              </a:buClr>
              <a:buSzPts val="1800"/>
              <a:buChar char="●"/>
            </a:pPr>
            <a:r>
              <a:rPr lang="en-GB" sz="1600" dirty="0">
                <a:solidFill>
                  <a:srgbClr val="000000"/>
                </a:solidFill>
              </a:rPr>
              <a:t>The attack was meant to target one particular company (Baofeng.com) which is widely popular video streaming site in China. </a:t>
            </a:r>
          </a:p>
          <a:p>
            <a:pPr marL="457200" lvl="0" indent="-342900" rtl="0">
              <a:spcBef>
                <a:spcPts val="0"/>
              </a:spcBef>
              <a:spcAft>
                <a:spcPts val="0"/>
              </a:spcAft>
              <a:buClr>
                <a:srgbClr val="000000"/>
              </a:buClr>
              <a:buSzPts val="1800"/>
              <a:buChar char="●"/>
            </a:pPr>
            <a:r>
              <a:rPr lang="en-GB" sz="1600" dirty="0">
                <a:solidFill>
                  <a:srgbClr val="000000"/>
                </a:solidFill>
              </a:rPr>
              <a:t>On the next day of attack, when DNS responses previously cached by the other servers timed out, </a:t>
            </a:r>
            <a:r>
              <a:rPr lang="en-GB" sz="1600" dirty="0" err="1">
                <a:solidFill>
                  <a:srgbClr val="000000"/>
                </a:solidFill>
              </a:rPr>
              <a:t>Baofeng’s</a:t>
            </a:r>
            <a:r>
              <a:rPr lang="en-GB" sz="1600" dirty="0">
                <a:solidFill>
                  <a:srgbClr val="000000"/>
                </a:solidFill>
              </a:rPr>
              <a:t> media player on users’ machines could not find the IP addresses of the servers because of the attack.</a:t>
            </a:r>
          </a:p>
          <a:p>
            <a:pPr marL="457200" lvl="0" indent="-342900">
              <a:spcBef>
                <a:spcPts val="0"/>
              </a:spcBef>
              <a:buClr>
                <a:srgbClr val="000000"/>
              </a:buClr>
              <a:buSzPts val="1800"/>
              <a:buChar char="●"/>
            </a:pPr>
            <a:r>
              <a:rPr lang="en-GB" sz="1600" dirty="0">
                <a:solidFill>
                  <a:srgbClr val="000000"/>
                </a:solidFill>
              </a:rPr>
              <a:t> Due to the bug in the media player software, instead of waiting, they continuously sent out DNS queries at a faster rate. Due to massive number of DNS queries, they flooded and congested the network of China Telecom (ISP). It impacted 20 provinces and is described as the worst Internet incident in China.</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284163" indent="-284163">
              <a:spcAft>
                <a:spcPts val="600"/>
              </a:spcAft>
            </a:pPr>
            <a:r>
              <a:rPr lang="en-US" dirty="0">
                <a:solidFill>
                  <a:schemeClr val="tx1"/>
                </a:solidFill>
              </a:rPr>
              <a:t>How DNS works</a:t>
            </a:r>
          </a:p>
          <a:p>
            <a:pPr marL="284163" indent="-284163">
              <a:spcAft>
                <a:spcPts val="600"/>
              </a:spcAft>
            </a:pPr>
            <a:r>
              <a:rPr lang="en-US" dirty="0">
                <a:solidFill>
                  <a:schemeClr val="tx1"/>
                </a:solidFill>
              </a:rPr>
              <a:t>Spoofing Attacks on DNS </a:t>
            </a:r>
          </a:p>
          <a:p>
            <a:pPr marL="569913" indent="-285750">
              <a:spcAft>
                <a:spcPts val="600"/>
              </a:spcAft>
              <a:buFont typeface="Courier New" panose="02070309020205020404" pitchFamily="49" charset="0"/>
              <a:buChar char="o"/>
            </a:pPr>
            <a:r>
              <a:rPr lang="en-US" sz="1600" dirty="0">
                <a:solidFill>
                  <a:schemeClr val="tx1"/>
                </a:solidFill>
              </a:rPr>
              <a:t>Local DNS cache poisoning attacks</a:t>
            </a:r>
          </a:p>
          <a:p>
            <a:pPr marL="569913" indent="-285750">
              <a:spcAft>
                <a:spcPts val="600"/>
              </a:spcAft>
              <a:buFont typeface="Courier New" panose="02070309020205020404" pitchFamily="49" charset="0"/>
              <a:buChar char="o"/>
            </a:pPr>
            <a:r>
              <a:rPr lang="en-US" sz="1600" dirty="0">
                <a:solidFill>
                  <a:schemeClr val="tx1"/>
                </a:solidFill>
              </a:rPr>
              <a:t>Remote DNS cache poisoning attacks</a:t>
            </a:r>
          </a:p>
          <a:p>
            <a:pPr marL="569913" indent="-285750">
              <a:spcAft>
                <a:spcPts val="600"/>
              </a:spcAft>
              <a:buFont typeface="Courier New" panose="02070309020205020404" pitchFamily="49" charset="0"/>
              <a:buChar char="o"/>
            </a:pPr>
            <a:r>
              <a:rPr lang="en-US" sz="1600" dirty="0">
                <a:solidFill>
                  <a:schemeClr val="tx1"/>
                </a:solidFill>
              </a:rPr>
              <a:t>Reply forgery attacks</a:t>
            </a:r>
          </a:p>
          <a:p>
            <a:pPr marL="285750" indent="-285750">
              <a:spcAft>
                <a:spcPts val="600"/>
              </a:spcAft>
            </a:pPr>
            <a:r>
              <a:rPr lang="en-US" dirty="0">
                <a:solidFill>
                  <a:schemeClr val="tx1"/>
                </a:solidFill>
              </a:rPr>
              <a:t>Defense against DNS spoofing attacks</a:t>
            </a:r>
          </a:p>
          <a:p>
            <a:pPr marL="517525" indent="-285750">
              <a:spcAft>
                <a:spcPts val="600"/>
              </a:spcAft>
              <a:buFont typeface="Courier New" panose="02070309020205020404" pitchFamily="49" charset="0"/>
              <a:buChar char="o"/>
            </a:pPr>
            <a:r>
              <a:rPr lang="en-US" sz="1600" dirty="0">
                <a:solidFill>
                  <a:schemeClr val="tx1"/>
                </a:solidFill>
              </a:rPr>
              <a:t>DNSSEC</a:t>
            </a:r>
          </a:p>
          <a:p>
            <a:pPr marL="517525" indent="-285750">
              <a:spcAft>
                <a:spcPts val="600"/>
              </a:spcAft>
              <a:buFont typeface="Courier New" panose="02070309020205020404" pitchFamily="49" charset="0"/>
              <a:buChar char="o"/>
            </a:pPr>
            <a:r>
              <a:rPr lang="en-US" sz="1600" dirty="0">
                <a:solidFill>
                  <a:schemeClr val="tx1"/>
                </a:solidFill>
              </a:rPr>
              <a:t>TLS/SSL </a:t>
            </a:r>
            <a:r>
              <a:rPr lang="en-US" sz="1600">
                <a:solidFill>
                  <a:schemeClr val="tx1"/>
                </a:solidFill>
              </a:rPr>
              <a:t>(https)</a:t>
            </a:r>
            <a:endParaRPr lang="en-US" sz="1600" dirty="0">
              <a:solidFill>
                <a:schemeClr val="tx1"/>
              </a:solidFill>
            </a:endParaRPr>
          </a:p>
          <a:p>
            <a:pPr marL="285750" indent="-285750">
              <a:spcAft>
                <a:spcPts val="600"/>
              </a:spcAft>
            </a:pPr>
            <a:r>
              <a:rPr lang="en-US" sz="1600" dirty="0">
                <a:solidFill>
                  <a:schemeClr val="tx1"/>
                </a:solidFill>
              </a:rPr>
              <a:t>Denial of Services on DNS</a:t>
            </a:r>
            <a:endParaRPr lang="en-US" dirty="0">
              <a:solidFill>
                <a:schemeClr val="tx1"/>
              </a:solidFill>
            </a:endParaRPr>
          </a:p>
        </p:txBody>
      </p:sp>
    </p:spTree>
    <p:extLst>
      <p:ext uri="{BB962C8B-B14F-4D97-AF65-F5344CB8AC3E}">
        <p14:creationId xmlns:p14="http://schemas.microsoft.com/office/powerpoint/2010/main" val="334124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3362</TotalTime>
  <Words>3791</Words>
  <Application>Microsoft Office PowerPoint</Application>
  <PresentationFormat>On-screen Show (16:9)</PresentationFormat>
  <Paragraphs>355</Paragraphs>
  <Slides>93</Slides>
  <Notes>43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Calibri Light</vt:lpstr>
      <vt:lpstr>Courier New</vt:lpstr>
      <vt:lpstr>Simple Light</vt:lpstr>
      <vt:lpstr>Office Theme</vt:lpstr>
      <vt:lpstr>1_Office Theme</vt:lpstr>
      <vt:lpstr>DNS and Attacks</vt:lpstr>
      <vt:lpstr>Outline</vt:lpstr>
      <vt:lpstr>DNS Domain Hierarchy</vt:lpstr>
      <vt:lpstr>Top Level Domain (TLD)</vt:lpstr>
      <vt:lpstr>DNS Zone</vt:lpstr>
      <vt:lpstr>Zone vs Domain</vt:lpstr>
      <vt:lpstr>Authoritative Name Servers</vt:lpstr>
      <vt:lpstr>DNS ROOT Servers</vt:lpstr>
      <vt:lpstr>13 DNS Root Servers</vt:lpstr>
      <vt:lpstr>DNS Root Server and Politics</vt:lpstr>
      <vt:lpstr>DNS Query Process</vt:lpstr>
      <vt:lpstr>Local DNS Files</vt:lpstr>
      <vt:lpstr>Local DNS Server and Iterative Query Process</vt:lpstr>
      <vt:lpstr>How Local DNS Server Get Root Server's IP </vt:lpstr>
      <vt:lpstr>Root Zone File</vt:lpstr>
      <vt:lpstr>Emulating Local DNS Server (Step 1: Ask ROOT)</vt:lpstr>
      <vt:lpstr>Steps 2-3: Ask .net &amp; example.net servers</vt:lpstr>
      <vt:lpstr>DNS Response</vt:lpstr>
      <vt:lpstr>DNS cache</vt:lpstr>
      <vt:lpstr>DNS Header</vt:lpstr>
      <vt:lpstr>Creating DNS Packets using Scapy</vt:lpstr>
      <vt:lpstr>DNS Record Formats</vt:lpstr>
      <vt:lpstr>Creating DNS Records using Scapy</vt:lpstr>
      <vt:lpstr>Sending DNS Query</vt:lpstr>
      <vt:lpstr>A Sample DNS Server</vt:lpstr>
      <vt:lpstr>Testing the Sample DNS Server</vt:lpstr>
      <vt:lpstr>Lab Setup for DNS Attack Labs</vt:lpstr>
      <vt:lpstr>User Machine Setup</vt:lpstr>
      <vt:lpstr>Local DNS Server Setup</vt:lpstr>
      <vt:lpstr>Set Up Two Zones on Attacker’s Nameserver</vt:lpstr>
      <vt:lpstr>For Attacker32.com Domain</vt:lpstr>
      <vt:lpstr>For Example.com Domain</vt:lpstr>
      <vt:lpstr>Test the Complete Setup on Victim Machine</vt:lpstr>
      <vt:lpstr>DNS Attacks</vt:lpstr>
      <vt:lpstr>Overview of the Attack Surfaces</vt:lpstr>
      <vt:lpstr>DNS Attacks on Compromised Machines</vt:lpstr>
      <vt:lpstr>Local DNS Cache Poisoning Attack</vt:lpstr>
      <vt:lpstr>Spoofing DNS Replies (from LAN)</vt:lpstr>
      <vt:lpstr>Spoofing Replies: IP and UDP headers </vt:lpstr>
      <vt:lpstr>Local DNS Cache Poisoning Attack</vt:lpstr>
      <vt:lpstr>Local DNS Cache Poisoning Attack</vt:lpstr>
      <vt:lpstr>How to Hijack the Entire Domain</vt:lpstr>
      <vt:lpstr>Targeting the Authority Section</vt:lpstr>
      <vt:lpstr>Attacking Result</vt:lpstr>
      <vt:lpstr>Inspect the Cache</vt:lpstr>
      <vt:lpstr>Remote DNS Cache Poisoning Attack</vt:lpstr>
      <vt:lpstr>Challenges</vt:lpstr>
      <vt:lpstr>The Kaminsky Attack</vt:lpstr>
      <vt:lpstr>The Kaminsky Attack: A Sample Response</vt:lpstr>
      <vt:lpstr>Sending DNS Request to the Local DNS Server</vt:lpstr>
      <vt:lpstr>Creating a Spoofed DNS Response</vt:lpstr>
      <vt:lpstr>Loading Pre-generated DNS Packet into C Program</vt:lpstr>
      <vt:lpstr>Modify the DNS Packet in C</vt:lpstr>
      <vt:lpstr>Verify the Attack Result</vt:lpstr>
      <vt:lpstr>Attacks from Malicious DNS Server</vt:lpstr>
      <vt:lpstr>Attacks from Malicious DNS Server</vt:lpstr>
      <vt:lpstr>Sample of a Valid DNS Response</vt:lpstr>
      <vt:lpstr>Fake Data in the Authority Section</vt:lpstr>
      <vt:lpstr>Query Result</vt:lpstr>
      <vt:lpstr>Fake Data in the Additional Section</vt:lpstr>
      <vt:lpstr>Query Result</vt:lpstr>
      <vt:lpstr>Reply Forgery Attacks from Malicious DNS Servers</vt:lpstr>
      <vt:lpstr>Query Result</vt:lpstr>
      <vt:lpstr>Result Verification</vt:lpstr>
      <vt:lpstr>Question</vt:lpstr>
      <vt:lpstr>Reply Forgery in Reverse DNS Lookup</vt:lpstr>
      <vt:lpstr>Reverse DNS Lookup</vt:lpstr>
      <vt:lpstr>Reverse DNS Lookup</vt:lpstr>
      <vt:lpstr>Reverse DNS Lookup</vt:lpstr>
      <vt:lpstr>Reverse Lookup Zone File</vt:lpstr>
      <vt:lpstr>Review Our Question</vt:lpstr>
      <vt:lpstr>Protection Against DNS Cache Poisoning Attacks</vt:lpstr>
      <vt:lpstr>DNS Rebinding Attack</vt:lpstr>
      <vt:lpstr>DNS Rebinding Attack Lab Setup</vt:lpstr>
      <vt:lpstr>Password Protected IoT Device</vt:lpstr>
      <vt:lpstr>DNS Rebinding Attack</vt:lpstr>
      <vt:lpstr>Same Origin Policy (SOP)</vt:lpstr>
      <vt:lpstr>SOP Example</vt:lpstr>
      <vt:lpstr>DNS Rebinding Attack</vt:lpstr>
      <vt:lpstr>DNS Rebinding: Initial Zone File (attacker32.com)</vt:lpstr>
      <vt:lpstr>DNS Rebinding: Modification</vt:lpstr>
      <vt:lpstr>Set Up User Machine</vt:lpstr>
      <vt:lpstr>User VM: Start the IoT Server</vt:lpstr>
      <vt:lpstr>Interacting with the IoT Device</vt:lpstr>
      <vt:lpstr>Same Origin Policy</vt:lpstr>
      <vt:lpstr>Bypass the Same Origin Policy</vt:lpstr>
      <vt:lpstr>Denial of Services Attacks on DNS</vt:lpstr>
      <vt:lpstr>Denial of Service Attacks on Root Servers</vt:lpstr>
      <vt:lpstr>Denial of Service Attacks on TLD Servers</vt:lpstr>
      <vt:lpstr>Attacks on Nameservers of a Particular Domain</vt:lpstr>
      <vt:lpstr>Attacks on Nameservers of a Particular Domain</vt:lpstr>
      <vt:lpstr>Attacks on Nameservers of a Particular Domain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DNS and Attacks</dc:title>
  <cp:lastModifiedBy>Xiaodong Yue</cp:lastModifiedBy>
  <cp:revision>300</cp:revision>
  <dcterms:modified xsi:type="dcterms:W3CDTF">2024-03-24T18:04:29Z</dcterms:modified>
</cp:coreProperties>
</file>